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31"/>
  </p:notesMasterIdLst>
  <p:handoutMasterIdLst>
    <p:handoutMasterId r:id="rId32"/>
  </p:handoutMasterIdLst>
  <p:sldIdLst>
    <p:sldId id="257" r:id="rId2"/>
    <p:sldId id="258" r:id="rId3"/>
    <p:sldId id="263" r:id="rId4"/>
    <p:sldId id="296" r:id="rId5"/>
    <p:sldId id="297" r:id="rId6"/>
    <p:sldId id="316" r:id="rId7"/>
    <p:sldId id="324" r:id="rId8"/>
    <p:sldId id="282" r:id="rId9"/>
    <p:sldId id="301" r:id="rId10"/>
    <p:sldId id="302" r:id="rId11"/>
    <p:sldId id="311" r:id="rId12"/>
    <p:sldId id="305" r:id="rId13"/>
    <p:sldId id="265" r:id="rId14"/>
    <p:sldId id="280" r:id="rId15"/>
    <p:sldId id="294" r:id="rId16"/>
    <p:sldId id="281" r:id="rId17"/>
    <p:sldId id="312" r:id="rId18"/>
    <p:sldId id="313" r:id="rId19"/>
    <p:sldId id="270" r:id="rId20"/>
    <p:sldId id="269" r:id="rId21"/>
    <p:sldId id="277" r:id="rId22"/>
    <p:sldId id="278" r:id="rId23"/>
    <p:sldId id="279" r:id="rId24"/>
    <p:sldId id="321" r:id="rId25"/>
    <p:sldId id="322" r:id="rId26"/>
    <p:sldId id="325" r:id="rId27"/>
    <p:sldId id="323" r:id="rId28"/>
    <p:sldId id="308" r:id="rId29"/>
    <p:sldId id="292" r:id="rId30"/>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60"/>
  </p:normalViewPr>
  <p:slideViewPr>
    <p:cSldViewPr snapToGrid="0">
      <p:cViewPr varScale="1">
        <p:scale>
          <a:sx n="87" d="100"/>
          <a:sy n="87" d="100"/>
        </p:scale>
        <p:origin x="69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BD53F5BF-7F40-491F-8064-55BA4ABCD5E3}" type="datetimeFigureOut">
              <a:rPr lang="en-US" smtClean="0"/>
              <a:t>5/19/2015</a:t>
            </a:fld>
            <a:endParaRPr lang="en-US"/>
          </a:p>
        </p:txBody>
      </p:sp>
      <p:sp>
        <p:nvSpPr>
          <p:cNvPr id="4" name="Footer Placeholder 3"/>
          <p:cNvSpPr>
            <a:spLocks noGrp="1"/>
          </p:cNvSpPr>
          <p:nvPr>
            <p:ph type="ftr" sz="quarter" idx="2"/>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893175"/>
            <a:ext cx="3067050" cy="469900"/>
          </a:xfrm>
          <a:prstGeom prst="rect">
            <a:avLst/>
          </a:prstGeom>
        </p:spPr>
        <p:txBody>
          <a:bodyPr vert="horz" lIns="91440" tIns="45720" rIns="91440" bIns="45720" rtlCol="0" anchor="b"/>
          <a:lstStyle>
            <a:lvl1pPr algn="r">
              <a:defRPr sz="1200"/>
            </a:lvl1pPr>
          </a:lstStyle>
          <a:p>
            <a:fld id="{CFDABF31-AC46-4402-9CC4-EA9A606CDC87}" type="slidenum">
              <a:rPr lang="en-US" smtClean="0"/>
              <a:t>‹#›</a:t>
            </a:fld>
            <a:endParaRPr lang="en-US"/>
          </a:p>
        </p:txBody>
      </p:sp>
    </p:spTree>
    <p:extLst>
      <p:ext uri="{BB962C8B-B14F-4D97-AF65-F5344CB8AC3E}">
        <p14:creationId xmlns:p14="http://schemas.microsoft.com/office/powerpoint/2010/main" val="1520285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7C6B7538-0235-409D-8147-62602EB7C914}" type="datetimeFigureOut">
              <a:rPr lang="en-US" smtClean="0"/>
              <a:t>5/19/2015</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B36AC38D-3225-446E-B1C2-01962AE5DC7E}" type="slidenum">
              <a:rPr lang="en-US" smtClean="0"/>
              <a:t>‹#›</a:t>
            </a:fld>
            <a:endParaRPr lang="en-US"/>
          </a:p>
        </p:txBody>
      </p:sp>
    </p:spTree>
    <p:extLst>
      <p:ext uri="{BB962C8B-B14F-4D97-AF65-F5344CB8AC3E}">
        <p14:creationId xmlns:p14="http://schemas.microsoft.com/office/powerpoint/2010/main" val="1554901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Conflict</a:t>
            </a:r>
            <a:r>
              <a:rPr lang="en-US" baseline="0" dirty="0" smtClean="0"/>
              <a:t> is a subject many of us are not comfortable with….in fact, most of us will go out of our way to avoid conflict.  Let me ask you, is conflict good or bad?</a:t>
            </a:r>
          </a:p>
          <a:p>
            <a:pPr defTabSz="939344"/>
            <a:r>
              <a:rPr lang="en-US" baseline="0" dirty="0" smtClean="0"/>
              <a:t>(some folks will say “bad”…at least one may say “it can be good depending on how things turn out”)  The truth is that conflict is neither good nor bad…it’s a matter of fact. It’s a difference in opinions, beliefs, or values. It’s not the conflict itself….it’s how we RESPOND in the conflict that puts off most of us….not knowing how “the other” will respond---or maybe in some cases---not knowing how WE’LL respond if people behave in a certain way </a:t>
            </a:r>
            <a:r>
              <a:rPr lang="en-US" baseline="0" dirty="0" smtClean="0">
                <a:sym typeface="Wingdings" pitchFamily="2" charset="2"/>
              </a:rPr>
              <a:t>  And of course there are those folks who seem to thrive on conflict and may personally generate a  lot of it in the workplace, or in our families—and they fall into a special category </a:t>
            </a:r>
            <a:r>
              <a:rPr lang="en-US" dirty="0" smtClean="0"/>
              <a:t>Everyone faces conflict in their lives on a daily basis.  It is an accepted and expected part of life.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284F86B-EB40-4A6A-9A51-26F9B6FFE2C8}" type="slidenum">
              <a:rPr lang="en-US" smtClean="0"/>
              <a:pPr/>
              <a:t>1</a:t>
            </a:fld>
            <a:endParaRPr lang="en-US"/>
          </a:p>
        </p:txBody>
      </p:sp>
    </p:spTree>
    <p:extLst>
      <p:ext uri="{BB962C8B-B14F-4D97-AF65-F5344CB8AC3E}">
        <p14:creationId xmlns:p14="http://schemas.microsoft.com/office/powerpoint/2010/main" val="40266551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6AC38D-3225-446E-B1C2-01962AE5DC7E}" type="slidenum">
              <a:rPr lang="en-US" smtClean="0"/>
              <a:t>11</a:t>
            </a:fld>
            <a:endParaRPr lang="en-US"/>
          </a:p>
        </p:txBody>
      </p:sp>
    </p:spTree>
    <p:extLst>
      <p:ext uri="{BB962C8B-B14F-4D97-AF65-F5344CB8AC3E}">
        <p14:creationId xmlns:p14="http://schemas.microsoft.com/office/powerpoint/2010/main" val="915203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Speaking of established</a:t>
            </a:r>
            <a:r>
              <a:rPr lang="en-US" baseline="0" dirty="0" smtClean="0"/>
              <a:t> Norms – Each of your organizations has a distinct culture of its own</a:t>
            </a:r>
            <a:endParaRPr lang="en-US" dirty="0"/>
          </a:p>
        </p:txBody>
      </p:sp>
      <p:sp>
        <p:nvSpPr>
          <p:cNvPr id="4" name="Slide Number Placeholder 3"/>
          <p:cNvSpPr>
            <a:spLocks noGrp="1"/>
          </p:cNvSpPr>
          <p:nvPr>
            <p:ph type="sldNum" sz="quarter" idx="10"/>
          </p:nvPr>
        </p:nvSpPr>
        <p:spPr/>
        <p:txBody>
          <a:bodyPr/>
          <a:lstStyle/>
          <a:p>
            <a:fld id="{B36AC38D-3225-446E-B1C2-01962AE5DC7E}" type="slidenum">
              <a:rPr lang="en-US" smtClean="0"/>
              <a:t>12</a:t>
            </a:fld>
            <a:endParaRPr lang="en-US"/>
          </a:p>
        </p:txBody>
      </p:sp>
    </p:spTree>
    <p:extLst>
      <p:ext uri="{BB962C8B-B14F-4D97-AF65-F5344CB8AC3E}">
        <p14:creationId xmlns:p14="http://schemas.microsoft.com/office/powerpoint/2010/main" val="2657743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6AC38D-3225-446E-B1C2-01962AE5DC7E}" type="slidenum">
              <a:rPr lang="en-US" smtClean="0"/>
              <a:t>13</a:t>
            </a:fld>
            <a:endParaRPr lang="en-US"/>
          </a:p>
        </p:txBody>
      </p:sp>
    </p:spTree>
    <p:extLst>
      <p:ext uri="{BB962C8B-B14F-4D97-AF65-F5344CB8AC3E}">
        <p14:creationId xmlns:p14="http://schemas.microsoft.com/office/powerpoint/2010/main" val="41309850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6AC38D-3225-446E-B1C2-01962AE5DC7E}" type="slidenum">
              <a:rPr lang="en-US" smtClean="0"/>
              <a:t>14</a:t>
            </a:fld>
            <a:endParaRPr lang="en-US"/>
          </a:p>
        </p:txBody>
      </p:sp>
    </p:spTree>
    <p:extLst>
      <p:ext uri="{BB962C8B-B14F-4D97-AF65-F5344CB8AC3E}">
        <p14:creationId xmlns:p14="http://schemas.microsoft.com/office/powerpoint/2010/main" val="60688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5 basic types</a:t>
            </a:r>
            <a:r>
              <a:rPr lang="en-US" baseline="0" dirty="0" smtClean="0"/>
              <a:t> of conflict styles</a:t>
            </a:r>
          </a:p>
          <a:p>
            <a:endParaRPr lang="en-US" baseline="0" dirty="0" smtClean="0"/>
          </a:p>
          <a:p>
            <a:r>
              <a:rPr lang="en-US" baseline="0" dirty="0" smtClean="0"/>
              <a:t>A good way to describe these positions is in terms of</a:t>
            </a:r>
          </a:p>
          <a:p>
            <a:r>
              <a:rPr lang="en-US" baseline="0" dirty="0" smtClean="0"/>
              <a:t>How much we are trying to satisfy ourselves – Assertiveness</a:t>
            </a:r>
          </a:p>
          <a:p>
            <a:r>
              <a:rPr lang="en-US" baseline="0" dirty="0" smtClean="0"/>
              <a:t>Or How much we are trying to satisfy others – Cooperativeness</a:t>
            </a:r>
          </a:p>
          <a:p>
            <a:endParaRPr lang="en-US" baseline="0" dirty="0" smtClean="0"/>
          </a:p>
          <a:p>
            <a:r>
              <a:rPr lang="en-US" baseline="0" dirty="0" smtClean="0"/>
              <a:t>At the point where we are the most unassertive and the most uncooperative, we are actually AVOIDING the conflict.  When we avoid, our position is not a position. When avoiding we make little or no attempt to satisfy our own needs.  When both parties avoid, you are at a stalemate and end up with anger and frustration.</a:t>
            </a:r>
          </a:p>
          <a:p>
            <a:endParaRPr lang="en-US" baseline="0" dirty="0" smtClean="0"/>
          </a:p>
          <a:p>
            <a:r>
              <a:rPr lang="en-US" baseline="0" dirty="0" smtClean="0"/>
              <a:t>If we are cooperative with no attention to our own concerns, we become ACCOMODATING.  When we are accommodating, we make a real attempt at satisfying the other person’s concerns and making little or no attempt at satisfying our own concerns.  We are being cooperative but unassertive.</a:t>
            </a:r>
          </a:p>
          <a:p>
            <a:endParaRPr lang="en-US" baseline="0" dirty="0" smtClean="0"/>
          </a:p>
          <a:p>
            <a:r>
              <a:rPr lang="en-US" baseline="0" dirty="0" smtClean="0"/>
              <a:t>When we become overly assertive and less cooperative, then we become COMPETING.  While attempting to satisfy our own concerns, we should little regard for others.  If both parties are committed to holding on to their own positions, it becomes impossible for them, or anyone else, to devise a way out.  Competing is a classic conflict situation. </a:t>
            </a:r>
          </a:p>
          <a:p>
            <a:endParaRPr lang="en-US" baseline="0" dirty="0" smtClean="0"/>
          </a:p>
          <a:p>
            <a:r>
              <a:rPr lang="en-US" baseline="0" dirty="0" smtClean="0"/>
              <a:t>When we are being mildly assertive and mildly cooperative, it’s call COMPROMISING.   When we compromise, we agree to give up half of what we want in order to get the other half.  We call that ‘Splitting the Difference”.</a:t>
            </a:r>
          </a:p>
          <a:p>
            <a:endParaRPr lang="en-US" baseline="0" dirty="0" smtClean="0"/>
          </a:p>
          <a:p>
            <a:r>
              <a:rPr lang="en-US" baseline="0" dirty="0" smtClean="0"/>
              <a:t>Accommodating, Competing &amp; Compromising, have one thing in common – the parties are never really satisfied – there is only partial satisfaction for one or both of the parties.</a:t>
            </a:r>
          </a:p>
          <a:p>
            <a:endParaRPr lang="en-US" baseline="0" dirty="0" smtClean="0"/>
          </a:p>
          <a:p>
            <a:r>
              <a:rPr lang="en-US" baseline="0" dirty="0" smtClean="0"/>
              <a:t>There is one last position that you can take in a conflict.  It requires the most patience and commitment to achieve, but produces the best and most lasting result and when successful, you completely satisfy the desires of both parties – COLLABORATING – It is being highly cooperative about our own concerns, but highly cooperative to the others.  Requires a willingness to look past people’s positions to uncover the concerns that underlie those positions.  You have to put aside the friction to find out what you both really want.</a:t>
            </a:r>
          </a:p>
          <a:p>
            <a:endParaRPr lang="en-US" baseline="0" dirty="0" smtClean="0"/>
          </a:p>
          <a:p>
            <a:r>
              <a:rPr lang="en-US" baseline="0" dirty="0" smtClean="0"/>
              <a:t>For collaborating to work, you must engage in active listening and communicate honestly and openly.  You have to be highly assertive to your own concerns and highly cooperative to the concerns of the other.</a:t>
            </a:r>
          </a:p>
          <a:p>
            <a:r>
              <a:rPr lang="en-US" baseline="0" dirty="0" smtClean="0"/>
              <a:t>Collaboration defines conflict as a mutual problem and allows us to work toward a positive outcome.  In order for it to work,, both parties must continue to be committed to the process.  Collaboration is very important in an organization where both concerns that you are talking about are too important to be sacrificed.</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36AC38D-3225-446E-B1C2-01962AE5DC7E}" type="slidenum">
              <a:rPr lang="en-US" smtClean="0"/>
              <a:t>15</a:t>
            </a:fld>
            <a:endParaRPr lang="en-US"/>
          </a:p>
        </p:txBody>
      </p:sp>
    </p:spTree>
    <p:extLst>
      <p:ext uri="{BB962C8B-B14F-4D97-AF65-F5344CB8AC3E}">
        <p14:creationId xmlns:p14="http://schemas.microsoft.com/office/powerpoint/2010/main" val="703332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Knowing</a:t>
            </a:r>
            <a:r>
              <a:rPr lang="en-US" baseline="0" dirty="0" smtClean="0"/>
              <a:t> all of these styles and how and when to use them allows you to manage the conflict more constructively.</a:t>
            </a:r>
            <a:endParaRPr lang="en-US" dirty="0"/>
          </a:p>
        </p:txBody>
      </p:sp>
      <p:sp>
        <p:nvSpPr>
          <p:cNvPr id="4" name="Slide Number Placeholder 3"/>
          <p:cNvSpPr>
            <a:spLocks noGrp="1"/>
          </p:cNvSpPr>
          <p:nvPr>
            <p:ph type="sldNum" sz="quarter" idx="10"/>
          </p:nvPr>
        </p:nvSpPr>
        <p:spPr/>
        <p:txBody>
          <a:bodyPr/>
          <a:lstStyle/>
          <a:p>
            <a:fld id="{B36AC38D-3225-446E-B1C2-01962AE5DC7E}" type="slidenum">
              <a:rPr lang="en-US" smtClean="0"/>
              <a:t>16</a:t>
            </a:fld>
            <a:endParaRPr lang="en-US"/>
          </a:p>
        </p:txBody>
      </p:sp>
    </p:spTree>
    <p:extLst>
      <p:ext uri="{BB962C8B-B14F-4D97-AF65-F5344CB8AC3E}">
        <p14:creationId xmlns:p14="http://schemas.microsoft.com/office/powerpoint/2010/main" val="648460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55B5CE-A5A6-4ECB-BBF7-4C7AD9D00F26}" type="slidenum">
              <a:rPr lang="en-US" smtClean="0"/>
              <a:pPr/>
              <a:t>17</a:t>
            </a:fld>
            <a:endParaRPr lang="en-US"/>
          </a:p>
        </p:txBody>
      </p:sp>
    </p:spTree>
    <p:extLst>
      <p:ext uri="{BB962C8B-B14F-4D97-AF65-F5344CB8AC3E}">
        <p14:creationId xmlns:p14="http://schemas.microsoft.com/office/powerpoint/2010/main" val="3778519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55B5CE-A5A6-4ECB-BBF7-4C7AD9D00F26}" type="slidenum">
              <a:rPr lang="en-US" smtClean="0"/>
              <a:pPr/>
              <a:t>18</a:t>
            </a:fld>
            <a:endParaRPr lang="en-US"/>
          </a:p>
        </p:txBody>
      </p:sp>
    </p:spTree>
    <p:extLst>
      <p:ext uri="{BB962C8B-B14F-4D97-AF65-F5344CB8AC3E}">
        <p14:creationId xmlns:p14="http://schemas.microsoft.com/office/powerpoint/2010/main" val="3477606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Too often we go right to the issue….when the</a:t>
            </a:r>
            <a:r>
              <a:rPr lang="en-US" baseline="0" dirty="0" smtClean="0"/>
              <a:t> relationship and emotions should be addressed first….</a:t>
            </a:r>
          </a:p>
          <a:p>
            <a:r>
              <a:rPr lang="en-US" baseline="0" dirty="0" smtClean="0"/>
              <a:t>So there are two students and only one available computer terminal – Both students stake claim and both are upset..</a:t>
            </a:r>
          </a:p>
          <a:p>
            <a:endParaRPr lang="en-US" baseline="0" dirty="0" smtClean="0"/>
          </a:p>
          <a:p>
            <a:r>
              <a:rPr lang="en-US" baseline="0" dirty="0" smtClean="0"/>
              <a:t>”I know you’re a conscientious student, and it’s clear this situation is upsetting to you. </a:t>
            </a:r>
            <a:endParaRPr lang="en-US" dirty="0"/>
          </a:p>
        </p:txBody>
      </p:sp>
      <p:sp>
        <p:nvSpPr>
          <p:cNvPr id="4" name="Slide Number Placeholder 3"/>
          <p:cNvSpPr>
            <a:spLocks noGrp="1"/>
          </p:cNvSpPr>
          <p:nvPr>
            <p:ph type="sldNum" sz="quarter" idx="10"/>
          </p:nvPr>
        </p:nvSpPr>
        <p:spPr/>
        <p:txBody>
          <a:bodyPr/>
          <a:lstStyle/>
          <a:p>
            <a:fld id="{67CB05B2-5A57-496A-B8C6-CE74074F5228}" type="slidenum">
              <a:rPr lang="en-US" smtClean="0"/>
              <a:t>19</a:t>
            </a:fld>
            <a:endParaRPr lang="en-US"/>
          </a:p>
        </p:txBody>
      </p:sp>
    </p:spTree>
    <p:extLst>
      <p:ext uri="{BB962C8B-B14F-4D97-AF65-F5344CB8AC3E}">
        <p14:creationId xmlns:p14="http://schemas.microsoft.com/office/powerpoint/2010/main" val="15924521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6AC38D-3225-446E-B1C2-01962AE5DC7E}" type="slidenum">
              <a:rPr lang="en-US" smtClean="0"/>
              <a:t>20</a:t>
            </a:fld>
            <a:endParaRPr lang="en-US"/>
          </a:p>
        </p:txBody>
      </p:sp>
    </p:spTree>
    <p:extLst>
      <p:ext uri="{BB962C8B-B14F-4D97-AF65-F5344CB8AC3E}">
        <p14:creationId xmlns:p14="http://schemas.microsoft.com/office/powerpoint/2010/main" val="3963923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6AC38D-3225-446E-B1C2-01962AE5DC7E}" type="slidenum">
              <a:rPr lang="en-US" smtClean="0"/>
              <a:t>2</a:t>
            </a:fld>
            <a:endParaRPr lang="en-US"/>
          </a:p>
        </p:txBody>
      </p:sp>
    </p:spTree>
    <p:extLst>
      <p:ext uri="{BB962C8B-B14F-4D97-AF65-F5344CB8AC3E}">
        <p14:creationId xmlns:p14="http://schemas.microsoft.com/office/powerpoint/2010/main" val="1626357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Three steps can be used if you are the one engaged in conflict or if you are mediating a conflict </a:t>
            </a:r>
          </a:p>
          <a:p>
            <a:r>
              <a:rPr lang="en-US" sz="1200" b="0" i="0" kern="1200" dirty="0" smtClean="0">
                <a:solidFill>
                  <a:schemeClr val="tx1"/>
                </a:solidFill>
                <a:effectLst/>
                <a:latin typeface="+mn-lt"/>
                <a:ea typeface="+mn-ea"/>
                <a:cs typeface="+mn-cs"/>
              </a:rPr>
              <a:t>First, go directly to the source. That may be another individual in conflict with you or it may be two of your employees in conflict with each other. Whatever the situation – remain impartial. If someone is in conflict with you – hear them out. The issue may have nothing at all to do with work – it could just be stress in their outside life that they’ve brought to work. Or they may have a legitimate case to be in conflict with you – and you must be open to the fact that you could be the one who is in the wrong. And if the conflict is between two of your employees – go to each separately and discuss it with them.</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36AC38D-3225-446E-B1C2-01962AE5DC7E}" type="slidenum">
              <a:rPr lang="en-US" smtClean="0"/>
              <a:t>21</a:t>
            </a:fld>
            <a:endParaRPr lang="en-US"/>
          </a:p>
        </p:txBody>
      </p:sp>
    </p:spTree>
    <p:extLst>
      <p:ext uri="{BB962C8B-B14F-4D97-AF65-F5344CB8AC3E}">
        <p14:creationId xmlns:p14="http://schemas.microsoft.com/office/powerpoint/2010/main" val="9272181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#2 – Bring parties together to discuss</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Once you’ve heard each side separately, bring them together for a monitored discussion. The key is to work through the issues – together. You need to get to the root of the issue so that it doesn’t become bigger and threaten the work being done or the cohesiveness of the small workplace environment.</a:t>
            </a:r>
          </a:p>
          <a:p>
            <a:endParaRPr lang="en-US" dirty="0"/>
          </a:p>
        </p:txBody>
      </p:sp>
      <p:sp>
        <p:nvSpPr>
          <p:cNvPr id="4" name="Slide Number Placeholder 3"/>
          <p:cNvSpPr>
            <a:spLocks noGrp="1"/>
          </p:cNvSpPr>
          <p:nvPr>
            <p:ph type="sldNum" sz="quarter" idx="10"/>
          </p:nvPr>
        </p:nvSpPr>
        <p:spPr/>
        <p:txBody>
          <a:bodyPr/>
          <a:lstStyle/>
          <a:p>
            <a:fld id="{B36AC38D-3225-446E-B1C2-01962AE5DC7E}" type="slidenum">
              <a:rPr lang="en-US" smtClean="0"/>
              <a:t>22</a:t>
            </a:fld>
            <a:endParaRPr lang="en-US"/>
          </a:p>
        </p:txBody>
      </p:sp>
    </p:spTree>
    <p:extLst>
      <p:ext uri="{BB962C8B-B14F-4D97-AF65-F5344CB8AC3E}">
        <p14:creationId xmlns:p14="http://schemas.microsoft.com/office/powerpoint/2010/main" val="14080071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we are in conflict, we have choices, </a:t>
            </a:r>
            <a:endParaRPr lang="en-US" baseline="0" dirty="0" smtClean="0"/>
          </a:p>
          <a:p>
            <a:endParaRPr lang="en-US" baseline="0" dirty="0" smtClean="0"/>
          </a:p>
          <a:p>
            <a:r>
              <a:rPr lang="en-US" sz="1200" b="1" i="0" kern="1200" dirty="0" smtClean="0">
                <a:solidFill>
                  <a:schemeClr val="tx1"/>
                </a:solidFill>
                <a:effectLst/>
                <a:latin typeface="+mn-lt"/>
                <a:ea typeface="+mn-ea"/>
                <a:cs typeface="+mn-cs"/>
              </a:rPr>
              <a:t># 3 – Come to a resolution</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Finally, you must come to some resolution – even if it just involves more discussion and a shaking of hands. Or in my case it would need to involve pizza. If you can get the parties to shake hands, smile, and put it behind them then the battle has been won and you can move on.</a:t>
            </a:r>
          </a:p>
          <a:p>
            <a:r>
              <a:rPr lang="en-US" sz="1200" b="0" i="0" kern="1200" dirty="0" smtClean="0">
                <a:solidFill>
                  <a:schemeClr val="tx1"/>
                </a:solidFill>
                <a:effectLst/>
                <a:latin typeface="+mn-lt"/>
                <a:ea typeface="+mn-ea"/>
                <a:cs typeface="+mn-cs"/>
              </a:rPr>
              <a:t>Don’t be afraid to look into the conflict in detail, if necessary. If new policies or procedures need to be put in place to avoid the same conflict arising in the future, have that discussion with your employees. The more you let them have ownership of the situation and the necessary changes that are going to be implemented, the more they will actually comply with those new policies and procedures.</a:t>
            </a:r>
          </a:p>
          <a:p>
            <a:endParaRPr lang="en-US" dirty="0"/>
          </a:p>
        </p:txBody>
      </p:sp>
      <p:sp>
        <p:nvSpPr>
          <p:cNvPr id="4" name="Slide Number Placeholder 3"/>
          <p:cNvSpPr>
            <a:spLocks noGrp="1"/>
          </p:cNvSpPr>
          <p:nvPr>
            <p:ph type="sldNum" sz="quarter" idx="10"/>
          </p:nvPr>
        </p:nvSpPr>
        <p:spPr/>
        <p:txBody>
          <a:bodyPr/>
          <a:lstStyle/>
          <a:p>
            <a:fld id="{B36AC38D-3225-446E-B1C2-01962AE5DC7E}" type="slidenum">
              <a:rPr lang="en-US" smtClean="0"/>
              <a:t>23</a:t>
            </a:fld>
            <a:endParaRPr lang="en-US"/>
          </a:p>
        </p:txBody>
      </p:sp>
    </p:spTree>
    <p:extLst>
      <p:ext uri="{BB962C8B-B14F-4D97-AF65-F5344CB8AC3E}">
        <p14:creationId xmlns:p14="http://schemas.microsoft.com/office/powerpoint/2010/main" val="32056905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mediating you must see that both sides play by the rules</a:t>
            </a:r>
            <a:endParaRPr lang="en-US" dirty="0"/>
          </a:p>
        </p:txBody>
      </p:sp>
      <p:sp>
        <p:nvSpPr>
          <p:cNvPr id="4" name="Slide Number Placeholder 3"/>
          <p:cNvSpPr>
            <a:spLocks noGrp="1"/>
          </p:cNvSpPr>
          <p:nvPr>
            <p:ph type="sldNum" sz="quarter" idx="10"/>
          </p:nvPr>
        </p:nvSpPr>
        <p:spPr/>
        <p:txBody>
          <a:bodyPr/>
          <a:lstStyle/>
          <a:p>
            <a:fld id="{B36AC38D-3225-446E-B1C2-01962AE5DC7E}" type="slidenum">
              <a:rPr lang="en-US" smtClean="0"/>
              <a:t>24</a:t>
            </a:fld>
            <a:endParaRPr lang="en-US"/>
          </a:p>
        </p:txBody>
      </p:sp>
    </p:spTree>
    <p:extLst>
      <p:ext uri="{BB962C8B-B14F-4D97-AF65-F5344CB8AC3E}">
        <p14:creationId xmlns:p14="http://schemas.microsoft.com/office/powerpoint/2010/main" val="31065003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you’re attempting to resolve conflict in the workplace, you want to see signs that the situation is starting to improve. Your mediation strategies are working when you begin to notice that your employees</a:t>
            </a:r>
          </a:p>
          <a:p>
            <a:endParaRPr lang="en-US" dirty="0"/>
          </a:p>
        </p:txBody>
      </p:sp>
      <p:sp>
        <p:nvSpPr>
          <p:cNvPr id="4" name="Slide Number Placeholder 3"/>
          <p:cNvSpPr>
            <a:spLocks noGrp="1"/>
          </p:cNvSpPr>
          <p:nvPr>
            <p:ph type="sldNum" sz="quarter" idx="10"/>
          </p:nvPr>
        </p:nvSpPr>
        <p:spPr/>
        <p:txBody>
          <a:bodyPr/>
          <a:lstStyle/>
          <a:p>
            <a:fld id="{B36AC38D-3225-446E-B1C2-01962AE5DC7E}" type="slidenum">
              <a:rPr lang="en-US" smtClean="0"/>
              <a:t>26</a:t>
            </a:fld>
            <a:endParaRPr lang="en-US"/>
          </a:p>
        </p:txBody>
      </p:sp>
    </p:spTree>
    <p:extLst>
      <p:ext uri="{BB962C8B-B14F-4D97-AF65-F5344CB8AC3E}">
        <p14:creationId xmlns:p14="http://schemas.microsoft.com/office/powerpoint/2010/main" val="4193217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i="0" kern="1200" dirty="0" smtClean="0">
                <a:solidFill>
                  <a:schemeClr val="tx1"/>
                </a:solidFill>
                <a:effectLst/>
                <a:latin typeface="+mn-lt"/>
                <a:ea typeface="+mn-ea"/>
                <a:cs typeface="+mn-cs"/>
              </a:rPr>
              <a:t>Understanding the WIIFM Factor</a:t>
            </a:r>
            <a:r>
              <a:rPr lang="en-US" sz="1200" b="0" i="0" kern="1200" dirty="0" smtClean="0">
                <a:solidFill>
                  <a:schemeClr val="tx1"/>
                </a:solidFill>
                <a:effectLst/>
                <a:latin typeface="+mn-lt"/>
                <a:ea typeface="+mn-ea"/>
                <a:cs typeface="+mn-cs"/>
              </a:rPr>
              <a:t>: Understanding the other professionals WIIFM (What’s In It For Me) position is critical. It is absolutely essential to understand other’s motivations prior to weighing in. The way to avoid conflict is to help those around you achieve their objectives. If you approach conflict from the perspective of taking the action that will help others best achieve their goals you will find few obstacles will stand in your way with regard to resolving conflict.</a:t>
            </a:r>
          </a:p>
          <a:p>
            <a:pPr fontAlgn="base"/>
            <a:r>
              <a:rPr lang="en-US" sz="1200" b="1" i="0" kern="1200" dirty="0" smtClean="0">
                <a:solidFill>
                  <a:schemeClr val="tx1"/>
                </a:solidFill>
                <a:effectLst/>
                <a:latin typeface="+mn-lt"/>
                <a:ea typeface="+mn-ea"/>
                <a:cs typeface="+mn-cs"/>
              </a:rPr>
              <a:t>4. The Importance Factor</a:t>
            </a:r>
            <a:r>
              <a:rPr lang="en-US" sz="1200" b="0" i="0" kern="1200" dirty="0" smtClean="0">
                <a:solidFill>
                  <a:schemeClr val="tx1"/>
                </a:solidFill>
                <a:effectLst/>
                <a:latin typeface="+mn-lt"/>
                <a:ea typeface="+mn-ea"/>
                <a:cs typeface="+mn-cs"/>
              </a:rPr>
              <a:t>: Pick your battles and avoid conflict for the sake of conflict. However if the issue is important enough to create a conflict then it is surely important enough to resolve. If the issue, circumstance, or situation is important enough, and there is enough at stake, people will do what is necessary to open lines of communication and close positional and/or philosophical gaps.</a:t>
            </a:r>
          </a:p>
          <a:p>
            <a:endParaRPr lang="en-US" dirty="0" smtClean="0"/>
          </a:p>
          <a:p>
            <a:endParaRPr lang="en-US" dirty="0" smtClean="0"/>
          </a:p>
          <a:p>
            <a:pPr fontAlgn="base"/>
            <a:r>
              <a:rPr lang="en-US" sz="1200" b="1" i="0" kern="1200" dirty="0" smtClean="0">
                <a:solidFill>
                  <a:schemeClr val="tx1"/>
                </a:solidFill>
                <a:effectLst/>
                <a:latin typeface="+mn-lt"/>
                <a:ea typeface="+mn-ea"/>
                <a:cs typeface="+mn-cs"/>
              </a:rPr>
              <a:t>View Conflict as Opportunity</a:t>
            </a:r>
            <a:r>
              <a:rPr lang="en-US" sz="1200" b="0" i="0" kern="1200" dirty="0" smtClean="0">
                <a:solidFill>
                  <a:schemeClr val="tx1"/>
                </a:solidFill>
                <a:effectLst/>
                <a:latin typeface="+mn-lt"/>
                <a:ea typeface="+mn-ea"/>
                <a:cs typeface="+mn-cs"/>
              </a:rPr>
              <a:t>: Hidden within virtually every conflict is the potential for a tremendous teaching/learning opportunity. Where there is disagreement there is an inherent potential for growth and development. If you’re a CEO who doesn’t leverage conflict for team building and leadership development purposes you’re missing a great opportunity. Divergent positions addressed properly can stimulate innovation and learning in ways like minds can’t even imagine. Smart leaders look for the upside in all differing opinions.</a:t>
            </a:r>
          </a:p>
          <a:p>
            <a:pPr fontAlgn="base"/>
            <a:r>
              <a:rPr lang="en-US" sz="1200" b="0" i="0" kern="1200" dirty="0" smtClean="0">
                <a:solidFill>
                  <a:schemeClr val="tx1"/>
                </a:solidFill>
                <a:effectLst/>
                <a:latin typeface="+mn-lt"/>
                <a:ea typeface="+mn-ea"/>
                <a:cs typeface="+mn-cs"/>
              </a:rPr>
              <a:t>Bottom line…I believe resolution can normally be found with conflicts where there is a sincere desire to do so. Turning the other cheek, compromise, forgiveness, compassion, empathy, finding common ground, being an active listener, service above self, and numerous other approaches will always allow one to be successful in building rapport if the underlying desire is strong enough. However, when all else fails and positional gaps cannot be closed, resolve the issue not by playing favorites, but by doing the right thing.</a:t>
            </a:r>
          </a:p>
          <a:p>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B36AC38D-3225-446E-B1C2-01962AE5DC7E}" type="slidenum">
              <a:rPr lang="en-US" smtClean="0"/>
              <a:t>27</a:t>
            </a:fld>
            <a:endParaRPr lang="en-US"/>
          </a:p>
        </p:txBody>
      </p:sp>
    </p:spTree>
    <p:extLst>
      <p:ext uri="{BB962C8B-B14F-4D97-AF65-F5344CB8AC3E}">
        <p14:creationId xmlns:p14="http://schemas.microsoft.com/office/powerpoint/2010/main" val="2778180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i="0" kern="1200" dirty="0" smtClean="0">
                <a:solidFill>
                  <a:schemeClr val="tx1"/>
                </a:solidFill>
                <a:effectLst/>
                <a:latin typeface="+mn-lt"/>
                <a:ea typeface="+mn-ea"/>
                <a:cs typeface="+mn-cs"/>
              </a:rPr>
              <a:t>Summary</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Conflict can be a good thing. And it can be a very damaging thing if it’s not handled promptly and properly. Never make the mistake of taking your employees’ issues too lightly. Make sure they understand that their concerns are important to you and that you have their best interests in mind as you work to help resolve these workplace conflicts. By doing so, you show them that you’re in charge but you care about them and that they are a vital part of your organization.</a:t>
            </a:r>
          </a:p>
          <a:p>
            <a:pPr fontAlgn="base"/>
            <a:r>
              <a:rPr lang="en-US" sz="1200" b="1" i="0" kern="1200" dirty="0" smtClean="0">
                <a:solidFill>
                  <a:schemeClr val="tx1"/>
                </a:solidFill>
                <a:effectLst/>
                <a:latin typeface="+mn-lt"/>
                <a:ea typeface="+mn-ea"/>
                <a:cs typeface="+mn-cs"/>
              </a:rPr>
              <a:t>View Conflict as Opportunity</a:t>
            </a:r>
            <a:r>
              <a:rPr lang="en-US" sz="1200" b="0" i="0" kern="1200" dirty="0" smtClean="0">
                <a:solidFill>
                  <a:schemeClr val="tx1"/>
                </a:solidFill>
                <a:effectLst/>
                <a:latin typeface="+mn-lt"/>
                <a:ea typeface="+mn-ea"/>
                <a:cs typeface="+mn-cs"/>
              </a:rPr>
              <a:t>: Hidden within virtually every conflict is the potential for a tremendous teaching/learning opportunity. Where there is disagreement there is an inherent potential for growth and development. If you’re a CEO who doesn’t leverage conflict for team building and leadership development purposes you’re missing a great opportunity. Divergent positions addressed properly can stimulate innovation and learning in ways like minds can’t even imagine. Smart leaders look for the upside in all differing opinions.</a:t>
            </a:r>
          </a:p>
          <a:p>
            <a:pPr fontAlgn="base"/>
            <a:r>
              <a:rPr lang="en-US" sz="1200" b="0" i="0" kern="1200" dirty="0" smtClean="0">
                <a:solidFill>
                  <a:schemeClr val="tx1"/>
                </a:solidFill>
                <a:effectLst/>
                <a:latin typeface="+mn-lt"/>
                <a:ea typeface="+mn-ea"/>
                <a:cs typeface="+mn-cs"/>
              </a:rPr>
              <a:t>Bottom line…I believe resolution can normally be found with conflicts where there is a sincere desire to do so. Turning the other cheek, compromise, forgiveness, compassion, empathy, finding common ground, being an active listener, service above self, and numerous other approaches will always allow one to be successful in building rapport if the underlying desire is strong enough. However, when all else fails and positional gaps cannot be closed, resolve the issue not by playing favorites, but by doing the right thing.</a:t>
            </a:r>
          </a:p>
          <a:p>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sz="1200" b="0" i="0" kern="1200" dirty="0" smtClean="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9" charset="-128"/>
              </a:defRPr>
            </a:lvl1pPr>
            <a:lvl2pPr marL="763217" indent="-293545" eaLnBrk="0" hangingPunct="0">
              <a:defRPr>
                <a:solidFill>
                  <a:schemeClr val="tx1"/>
                </a:solidFill>
                <a:latin typeface="Arial" charset="0"/>
                <a:ea typeface="ＭＳ Ｐゴシック" pitchFamily="-109" charset="-128"/>
              </a:defRPr>
            </a:lvl2pPr>
            <a:lvl3pPr marL="1174179" indent="-234836" eaLnBrk="0" hangingPunct="0">
              <a:defRPr>
                <a:solidFill>
                  <a:schemeClr val="tx1"/>
                </a:solidFill>
                <a:latin typeface="Arial" charset="0"/>
                <a:ea typeface="ＭＳ Ｐゴシック" pitchFamily="-109" charset="-128"/>
              </a:defRPr>
            </a:lvl3pPr>
            <a:lvl4pPr marL="1643851" indent="-234836" eaLnBrk="0" hangingPunct="0">
              <a:defRPr>
                <a:solidFill>
                  <a:schemeClr val="tx1"/>
                </a:solidFill>
                <a:latin typeface="Arial" charset="0"/>
                <a:ea typeface="ＭＳ Ｐゴシック" pitchFamily="-109" charset="-128"/>
              </a:defRPr>
            </a:lvl4pPr>
            <a:lvl5pPr marL="2113523" indent="-234836" eaLnBrk="0" hangingPunct="0">
              <a:defRPr>
                <a:solidFill>
                  <a:schemeClr val="tx1"/>
                </a:solidFill>
                <a:latin typeface="Arial" charset="0"/>
                <a:ea typeface="ＭＳ Ｐゴシック" pitchFamily="-109" charset="-128"/>
              </a:defRPr>
            </a:lvl5pPr>
            <a:lvl6pPr marL="2583195" indent="-234836" defTabSz="469672" eaLnBrk="0" fontAlgn="base" hangingPunct="0">
              <a:spcBef>
                <a:spcPct val="0"/>
              </a:spcBef>
              <a:spcAft>
                <a:spcPct val="0"/>
              </a:spcAft>
              <a:defRPr>
                <a:solidFill>
                  <a:schemeClr val="tx1"/>
                </a:solidFill>
                <a:latin typeface="Arial" charset="0"/>
                <a:ea typeface="ＭＳ Ｐゴシック" pitchFamily="-109" charset="-128"/>
              </a:defRPr>
            </a:lvl6pPr>
            <a:lvl7pPr marL="3052866" indent="-234836" defTabSz="469672" eaLnBrk="0" fontAlgn="base" hangingPunct="0">
              <a:spcBef>
                <a:spcPct val="0"/>
              </a:spcBef>
              <a:spcAft>
                <a:spcPct val="0"/>
              </a:spcAft>
              <a:defRPr>
                <a:solidFill>
                  <a:schemeClr val="tx1"/>
                </a:solidFill>
                <a:latin typeface="Arial" charset="0"/>
                <a:ea typeface="ＭＳ Ｐゴシック" pitchFamily="-109" charset="-128"/>
              </a:defRPr>
            </a:lvl7pPr>
            <a:lvl8pPr marL="3522538" indent="-234836" defTabSz="469672" eaLnBrk="0" fontAlgn="base" hangingPunct="0">
              <a:spcBef>
                <a:spcPct val="0"/>
              </a:spcBef>
              <a:spcAft>
                <a:spcPct val="0"/>
              </a:spcAft>
              <a:defRPr>
                <a:solidFill>
                  <a:schemeClr val="tx1"/>
                </a:solidFill>
                <a:latin typeface="Arial" charset="0"/>
                <a:ea typeface="ＭＳ Ｐゴシック" pitchFamily="-109" charset="-128"/>
              </a:defRPr>
            </a:lvl8pPr>
            <a:lvl9pPr marL="3992210" indent="-234836" defTabSz="469672"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fld id="{13B7F0EE-6CCE-49A9-8E8C-02D9C84232F0}" type="slidenum">
              <a:rPr lang="en-US" smtClean="0">
                <a:latin typeface="Calibri" pitchFamily="34" charset="0"/>
              </a:rPr>
              <a:pPr eaLnBrk="1" hangingPunct="1"/>
              <a:t>28</a:t>
            </a:fld>
            <a:endParaRPr lang="en-US" smtClean="0">
              <a:latin typeface="Calibri" pitchFamily="34" charset="0"/>
            </a:endParaRPr>
          </a:p>
        </p:txBody>
      </p:sp>
    </p:spTree>
    <p:extLst>
      <p:ext uri="{BB962C8B-B14F-4D97-AF65-F5344CB8AC3E}">
        <p14:creationId xmlns:p14="http://schemas.microsoft.com/office/powerpoint/2010/main" val="27541011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55B5CE-A5A6-4ECB-BBF7-4C7AD9D00F26}" type="slidenum">
              <a:rPr lang="en-US" smtClean="0"/>
              <a:pPr/>
              <a:t>29</a:t>
            </a:fld>
            <a:endParaRPr lang="en-US"/>
          </a:p>
        </p:txBody>
      </p:sp>
    </p:spTree>
    <p:extLst>
      <p:ext uri="{BB962C8B-B14F-4D97-AF65-F5344CB8AC3E}">
        <p14:creationId xmlns:p14="http://schemas.microsoft.com/office/powerpoint/2010/main" val="2559530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AC38D-3225-446E-B1C2-01962AE5DC7E}" type="slidenum">
              <a:rPr lang="en-US" smtClean="0"/>
              <a:t>3</a:t>
            </a:fld>
            <a:endParaRPr lang="en-US"/>
          </a:p>
        </p:txBody>
      </p:sp>
    </p:spTree>
    <p:extLst>
      <p:ext uri="{BB962C8B-B14F-4D97-AF65-F5344CB8AC3E}">
        <p14:creationId xmlns:p14="http://schemas.microsoft.com/office/powerpoint/2010/main" val="4056603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all come with our own “stuff” around conflict and it’s important that we look at the “stuff</a:t>
            </a:r>
            <a:r>
              <a:rPr lang="en-US" baseline="0" dirty="0" smtClean="0"/>
              <a:t>”</a:t>
            </a:r>
          </a:p>
          <a:p>
            <a:endParaRPr lang="en-US" baseline="0" dirty="0" smtClean="0"/>
          </a:p>
          <a:p>
            <a:r>
              <a:rPr lang="en-US" baseline="0" dirty="0" smtClean="0"/>
              <a:t>Believe it or not, that STUFF started early</a:t>
            </a:r>
          </a:p>
          <a:p>
            <a:endParaRPr lang="en-US" baseline="0" dirty="0" smtClean="0"/>
          </a:p>
          <a:p>
            <a:r>
              <a:rPr lang="en-US" baseline="0" dirty="0" smtClean="0"/>
              <a:t>Loud</a:t>
            </a:r>
          </a:p>
          <a:p>
            <a:r>
              <a:rPr lang="en-US" baseline="0" dirty="0" smtClean="0"/>
              <a:t>Direct</a:t>
            </a:r>
          </a:p>
          <a:p>
            <a:r>
              <a:rPr lang="en-US" baseline="0" dirty="0" smtClean="0"/>
              <a:t>Quiet</a:t>
            </a:r>
          </a:p>
          <a:p>
            <a:r>
              <a:rPr lang="en-US" baseline="0" dirty="0" smtClean="0"/>
              <a:t>Denial</a:t>
            </a:r>
          </a:p>
          <a:p>
            <a:endParaRPr lang="en-US" baseline="0" dirty="0" smtClean="0"/>
          </a:p>
        </p:txBody>
      </p:sp>
      <p:sp>
        <p:nvSpPr>
          <p:cNvPr id="4" name="Slide Number Placeholder 3"/>
          <p:cNvSpPr>
            <a:spLocks noGrp="1"/>
          </p:cNvSpPr>
          <p:nvPr>
            <p:ph type="sldNum" sz="quarter" idx="10"/>
          </p:nvPr>
        </p:nvSpPr>
        <p:spPr/>
        <p:txBody>
          <a:bodyPr/>
          <a:lstStyle/>
          <a:p>
            <a:fld id="{67CB05B2-5A57-496A-B8C6-CE74074F5228}" type="slidenum">
              <a:rPr lang="en-US" smtClean="0"/>
              <a:t>4</a:t>
            </a:fld>
            <a:endParaRPr lang="en-US"/>
          </a:p>
        </p:txBody>
      </p:sp>
    </p:spTree>
    <p:extLst>
      <p:ext uri="{BB962C8B-B14F-4D97-AF65-F5344CB8AC3E}">
        <p14:creationId xmlns:p14="http://schemas.microsoft.com/office/powerpoint/2010/main" val="2472013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pairs or small groups….review the Conflict is Like a …Handout and select one description that most closely fits your idea</a:t>
            </a:r>
            <a:r>
              <a:rPr lang="en-US" baseline="0" dirty="0" smtClean="0"/>
              <a:t> of conflict and why.  </a:t>
            </a:r>
          </a:p>
          <a:p>
            <a:endParaRPr lang="en-US" baseline="0" dirty="0" smtClean="0"/>
          </a:p>
          <a:p>
            <a:r>
              <a:rPr lang="en-US" baseline="0" dirty="0" smtClean="0"/>
              <a:t>Then reflect upon the choices and consider how your organization tends to view and deal with conflict…share the “why” or your perception of why…Comment on the diversity of descriptions from individuals…especially where individual descriptions are one thing and organizational descriptions are another.  The selections of individual and organizational descriptions are based on people’s perceptions…perceptions, in fact, can often drive not only how one views conflict…</a:t>
            </a:r>
          </a:p>
          <a:p>
            <a:endParaRPr lang="en-US" baseline="0" dirty="0" smtClean="0"/>
          </a:p>
          <a:p>
            <a:r>
              <a:rPr lang="en-US" baseline="0" dirty="0" smtClean="0"/>
              <a:t>What we see depends upon where we stand so to speak.  Take a look at the following slides and tell me what you “see”.</a:t>
            </a:r>
            <a:endParaRPr lang="en-US" dirty="0"/>
          </a:p>
        </p:txBody>
      </p:sp>
      <p:sp>
        <p:nvSpPr>
          <p:cNvPr id="4" name="Slide Number Placeholder 3"/>
          <p:cNvSpPr>
            <a:spLocks noGrp="1"/>
          </p:cNvSpPr>
          <p:nvPr>
            <p:ph type="sldNum" sz="quarter" idx="10"/>
          </p:nvPr>
        </p:nvSpPr>
        <p:spPr/>
        <p:txBody>
          <a:bodyPr/>
          <a:lstStyle/>
          <a:p>
            <a:fld id="{67CB05B2-5A57-496A-B8C6-CE74074F5228}" type="slidenum">
              <a:rPr lang="en-US" smtClean="0"/>
              <a:t>5</a:t>
            </a:fld>
            <a:endParaRPr lang="en-US"/>
          </a:p>
        </p:txBody>
      </p:sp>
    </p:spTree>
    <p:extLst>
      <p:ext uri="{BB962C8B-B14F-4D97-AF65-F5344CB8AC3E}">
        <p14:creationId xmlns:p14="http://schemas.microsoft.com/office/powerpoint/2010/main" val="2926462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Common Contributors to Conflict at Work</a:t>
            </a:r>
          </a:p>
          <a:p>
            <a:r>
              <a:rPr lang="en-US" sz="1200" b="0" i="0" kern="1200" dirty="0" smtClean="0">
                <a:solidFill>
                  <a:schemeClr val="tx1"/>
                </a:solidFill>
                <a:effectLst/>
                <a:latin typeface="+mn-lt"/>
                <a:ea typeface="+mn-ea"/>
                <a:cs typeface="+mn-cs"/>
              </a:rPr>
              <a:t>When you’re dealing with conflict in the workplace, consider the underlying causes. Conflict is rarely as simple as it seems on the surface. Problems at work are often caused — or exacerbated — by the following:</a:t>
            </a:r>
          </a:p>
          <a:p>
            <a:r>
              <a:rPr lang="en-US" sz="1200" b="1" i="0" kern="1200" dirty="0" smtClean="0">
                <a:solidFill>
                  <a:schemeClr val="tx1"/>
                </a:solidFill>
                <a:effectLst/>
                <a:latin typeface="+mn-lt"/>
                <a:ea typeface="+mn-ea"/>
                <a:cs typeface="+mn-cs"/>
              </a:rPr>
              <a:t>Ambiguous roles and responsibilities:</a:t>
            </a:r>
            <a:r>
              <a:rPr lang="en-US" sz="1200" b="0" i="0" kern="1200" dirty="0" smtClean="0">
                <a:solidFill>
                  <a:schemeClr val="tx1"/>
                </a:solidFill>
                <a:effectLst/>
                <a:latin typeface="+mn-lt"/>
                <a:ea typeface="+mn-ea"/>
                <a:cs typeface="+mn-cs"/>
              </a:rPr>
              <a:t> Being vague with an employee about his job and the tasks associated with his duties creates a situation in which he’s left to decode your expectations. Create clear directives that include who, what, when, where, and why so he doesn’t trip over his co-workers just trying to get his job done.</a:t>
            </a:r>
          </a:p>
          <a:p>
            <a:r>
              <a:rPr lang="en-US" sz="1200" b="1" i="0" kern="1200" dirty="0" smtClean="0">
                <a:solidFill>
                  <a:schemeClr val="tx1"/>
                </a:solidFill>
                <a:effectLst/>
                <a:latin typeface="+mn-lt"/>
                <a:ea typeface="+mn-ea"/>
                <a:cs typeface="+mn-cs"/>
              </a:rPr>
              <a:t>Assumptions and expectations:</a:t>
            </a:r>
            <a:r>
              <a:rPr lang="en-US" sz="1200" b="0" i="0" kern="1200" dirty="0" smtClean="0">
                <a:solidFill>
                  <a:schemeClr val="tx1"/>
                </a:solidFill>
                <a:effectLst/>
                <a:latin typeface="+mn-lt"/>
                <a:ea typeface="+mn-ea"/>
                <a:cs typeface="+mn-cs"/>
              </a:rPr>
              <a:t> Ask open-ended questions to see whether an employee is filling in details based on his past experiences (both on the job and in his personal life) or whether he’s seeing something you’re not.</a:t>
            </a:r>
          </a:p>
          <a:p>
            <a:r>
              <a:rPr lang="en-US" sz="1200" b="1" i="0" kern="1200" dirty="0" smtClean="0">
                <a:solidFill>
                  <a:schemeClr val="tx1"/>
                </a:solidFill>
                <a:effectLst/>
                <a:latin typeface="+mn-lt"/>
                <a:ea typeface="+mn-ea"/>
                <a:cs typeface="+mn-cs"/>
              </a:rPr>
              <a:t>Core values not being met:</a:t>
            </a:r>
            <a:r>
              <a:rPr lang="en-US" sz="1200" b="0" i="0" kern="1200" dirty="0" smtClean="0">
                <a:solidFill>
                  <a:schemeClr val="tx1"/>
                </a:solidFill>
                <a:effectLst/>
                <a:latin typeface="+mn-lt"/>
                <a:ea typeface="+mn-ea"/>
                <a:cs typeface="+mn-cs"/>
              </a:rPr>
              <a:t> Rarely is a disagreement about surface issues. Determine what’s most important to an employee by uncovering his values. Use the insight to help him create long-lasting solutions based on what will satisfy all parties involved.</a:t>
            </a:r>
          </a:p>
          <a:p>
            <a:r>
              <a:rPr lang="en-US" sz="1200" b="1" i="0" kern="1200" dirty="0" smtClean="0">
                <a:solidFill>
                  <a:schemeClr val="tx1"/>
                </a:solidFill>
                <a:effectLst/>
                <a:latin typeface="+mn-lt"/>
                <a:ea typeface="+mn-ea"/>
                <a:cs typeface="+mn-cs"/>
              </a:rPr>
              <a:t>Differing personal lenses and filters through which co-workers interpret the world:</a:t>
            </a:r>
            <a:r>
              <a:rPr lang="en-US" sz="1200" b="0" i="0" kern="1200" dirty="0" smtClean="0">
                <a:solidFill>
                  <a:schemeClr val="tx1"/>
                </a:solidFill>
                <a:effectLst/>
                <a:latin typeface="+mn-lt"/>
                <a:ea typeface="+mn-ea"/>
                <a:cs typeface="+mn-cs"/>
              </a:rPr>
              <a:t> Recognize that all members of your staff have individual lenses and filters through which they see and respond to their environments — and no two are the same. Deciphering the code and seeing things from their perspectives give you a new way to understand and approach problems.</a:t>
            </a:r>
          </a:p>
          <a:p>
            <a:r>
              <a:rPr lang="en-US" sz="1200" b="1" i="0" kern="1200" dirty="0" smtClean="0">
                <a:solidFill>
                  <a:schemeClr val="tx1"/>
                </a:solidFill>
                <a:effectLst/>
                <a:latin typeface="+mn-lt"/>
                <a:ea typeface="+mn-ea"/>
                <a:cs typeface="+mn-cs"/>
              </a:rPr>
              <a:t>Emotions hijacking conversations:</a:t>
            </a:r>
            <a:r>
              <a:rPr lang="en-US" sz="1200" b="0" i="0" kern="1200" dirty="0" smtClean="0">
                <a:solidFill>
                  <a:schemeClr val="tx1"/>
                </a:solidFill>
                <a:effectLst/>
                <a:latin typeface="+mn-lt"/>
                <a:ea typeface="+mn-ea"/>
                <a:cs typeface="+mn-cs"/>
              </a:rPr>
              <a:t> When emotions are high, reasoning is low. Let things calm down, and then approach employees to discover what caused the reaction in the first place.</a:t>
            </a:r>
          </a:p>
          <a:p>
            <a:r>
              <a:rPr lang="en-US" sz="1200" b="1" i="0" kern="1200" dirty="0" smtClean="0">
                <a:solidFill>
                  <a:schemeClr val="tx1"/>
                </a:solidFill>
                <a:effectLst/>
                <a:latin typeface="+mn-lt"/>
                <a:ea typeface="+mn-ea"/>
                <a:cs typeface="+mn-cs"/>
              </a:rPr>
              <a:t>Group dynamics such as gossip and cliques:</a:t>
            </a:r>
            <a:r>
              <a:rPr lang="en-US" sz="1200" b="0" i="0" kern="1200" dirty="0" smtClean="0">
                <a:solidFill>
                  <a:schemeClr val="tx1"/>
                </a:solidFill>
                <a:effectLst/>
                <a:latin typeface="+mn-lt"/>
                <a:ea typeface="+mn-ea"/>
                <a:cs typeface="+mn-cs"/>
              </a:rPr>
              <a:t> Cliques form in the workplace for a number of reasons, but whatever the motivation employees have for attaching themselves to co-workers, the attachment has both positive and negative repercussions. Use positive group momentum to your advantage and equalize the power when needed.</a:t>
            </a:r>
          </a:p>
          <a:p>
            <a:r>
              <a:rPr lang="en-US" sz="1200" b="1" i="0" kern="1200" dirty="0" smtClean="0">
                <a:solidFill>
                  <a:schemeClr val="tx1"/>
                </a:solidFill>
                <a:effectLst/>
                <a:latin typeface="+mn-lt"/>
                <a:ea typeface="+mn-ea"/>
                <a:cs typeface="+mn-cs"/>
              </a:rPr>
              <a:t>Miscommunication or vague language:</a:t>
            </a:r>
            <a:r>
              <a:rPr lang="en-US" sz="1200" b="0" i="0" kern="1200" dirty="0" smtClean="0">
                <a:solidFill>
                  <a:schemeClr val="tx1"/>
                </a:solidFill>
                <a:effectLst/>
                <a:latin typeface="+mn-lt"/>
                <a:ea typeface="+mn-ea"/>
                <a:cs typeface="+mn-cs"/>
              </a:rPr>
              <a:t> Say what you mean and mean what you say. Avoid using language like “when you get to it” and “whatever you think.” Leaving things to an employee’s imagination can make for some pretty imaginative interpretations.</a:t>
            </a:r>
          </a:p>
          <a:p>
            <a:endParaRPr lang="en-US" dirty="0" smtClean="0"/>
          </a:p>
          <a:p>
            <a:r>
              <a:rPr lang="en-US" dirty="0" smtClean="0"/>
              <a:t>We See &amp; Hear things differently – Subway Story</a:t>
            </a:r>
            <a:br>
              <a:rPr lang="en-US" dirty="0" smtClean="0"/>
            </a:br>
            <a:endParaRPr lang="en-US" dirty="0"/>
          </a:p>
        </p:txBody>
      </p:sp>
      <p:sp>
        <p:nvSpPr>
          <p:cNvPr id="4" name="Slide Number Placeholder 3"/>
          <p:cNvSpPr>
            <a:spLocks noGrp="1"/>
          </p:cNvSpPr>
          <p:nvPr>
            <p:ph type="sldNum" sz="quarter" idx="10"/>
          </p:nvPr>
        </p:nvSpPr>
        <p:spPr/>
        <p:txBody>
          <a:bodyPr/>
          <a:lstStyle/>
          <a:p>
            <a:fld id="{B36AC38D-3225-446E-B1C2-01962AE5DC7E}" type="slidenum">
              <a:rPr lang="en-US" smtClean="0"/>
              <a:t>7</a:t>
            </a:fld>
            <a:endParaRPr lang="en-US"/>
          </a:p>
        </p:txBody>
      </p:sp>
    </p:spTree>
    <p:extLst>
      <p:ext uri="{BB962C8B-B14F-4D97-AF65-F5344CB8AC3E}">
        <p14:creationId xmlns:p14="http://schemas.microsoft.com/office/powerpoint/2010/main" val="1310831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6AC38D-3225-446E-B1C2-01962AE5DC7E}" type="slidenum">
              <a:rPr lang="en-US" smtClean="0"/>
              <a:t>8</a:t>
            </a:fld>
            <a:endParaRPr lang="en-US"/>
          </a:p>
        </p:txBody>
      </p:sp>
    </p:spTree>
    <p:extLst>
      <p:ext uri="{BB962C8B-B14F-4D97-AF65-F5344CB8AC3E}">
        <p14:creationId xmlns:p14="http://schemas.microsoft.com/office/powerpoint/2010/main" val="3835328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defRPr>
            </a:lvl1pPr>
            <a:lvl2pPr marL="763217" indent="-293545" eaLnBrk="0" hangingPunct="0">
              <a:defRPr>
                <a:solidFill>
                  <a:schemeClr val="tx1"/>
                </a:solidFill>
                <a:latin typeface="Garamond" pitchFamily="18" charset="0"/>
              </a:defRPr>
            </a:lvl2pPr>
            <a:lvl3pPr marL="1174179" indent="-234836" eaLnBrk="0" hangingPunct="0">
              <a:defRPr>
                <a:solidFill>
                  <a:schemeClr val="tx1"/>
                </a:solidFill>
                <a:latin typeface="Garamond" pitchFamily="18" charset="0"/>
              </a:defRPr>
            </a:lvl3pPr>
            <a:lvl4pPr marL="1643851" indent="-234836" eaLnBrk="0" hangingPunct="0">
              <a:defRPr>
                <a:solidFill>
                  <a:schemeClr val="tx1"/>
                </a:solidFill>
                <a:latin typeface="Garamond" pitchFamily="18" charset="0"/>
              </a:defRPr>
            </a:lvl4pPr>
            <a:lvl5pPr marL="2113523" indent="-234836" eaLnBrk="0" hangingPunct="0">
              <a:defRPr>
                <a:solidFill>
                  <a:schemeClr val="tx1"/>
                </a:solidFill>
                <a:latin typeface="Garamond" pitchFamily="18" charset="0"/>
              </a:defRPr>
            </a:lvl5pPr>
            <a:lvl6pPr marL="2583195" indent="-234836" eaLnBrk="0" fontAlgn="base" hangingPunct="0">
              <a:spcBef>
                <a:spcPct val="0"/>
              </a:spcBef>
              <a:spcAft>
                <a:spcPct val="0"/>
              </a:spcAft>
              <a:defRPr>
                <a:solidFill>
                  <a:schemeClr val="tx1"/>
                </a:solidFill>
                <a:latin typeface="Garamond" pitchFamily="18" charset="0"/>
              </a:defRPr>
            </a:lvl6pPr>
            <a:lvl7pPr marL="3052866" indent="-234836" eaLnBrk="0" fontAlgn="base" hangingPunct="0">
              <a:spcBef>
                <a:spcPct val="0"/>
              </a:spcBef>
              <a:spcAft>
                <a:spcPct val="0"/>
              </a:spcAft>
              <a:defRPr>
                <a:solidFill>
                  <a:schemeClr val="tx1"/>
                </a:solidFill>
                <a:latin typeface="Garamond" pitchFamily="18" charset="0"/>
              </a:defRPr>
            </a:lvl7pPr>
            <a:lvl8pPr marL="3522538" indent="-234836" eaLnBrk="0" fontAlgn="base" hangingPunct="0">
              <a:spcBef>
                <a:spcPct val="0"/>
              </a:spcBef>
              <a:spcAft>
                <a:spcPct val="0"/>
              </a:spcAft>
              <a:defRPr>
                <a:solidFill>
                  <a:schemeClr val="tx1"/>
                </a:solidFill>
                <a:latin typeface="Garamond" pitchFamily="18" charset="0"/>
              </a:defRPr>
            </a:lvl8pPr>
            <a:lvl9pPr marL="3992210" indent="-234836" eaLnBrk="0" fontAlgn="base" hangingPunct="0">
              <a:spcBef>
                <a:spcPct val="0"/>
              </a:spcBef>
              <a:spcAft>
                <a:spcPct val="0"/>
              </a:spcAft>
              <a:defRPr>
                <a:solidFill>
                  <a:schemeClr val="tx1"/>
                </a:solidFill>
                <a:latin typeface="Garamond" pitchFamily="18" charset="0"/>
              </a:defRPr>
            </a:lvl9pPr>
          </a:lstStyle>
          <a:p>
            <a:pPr eaLnBrk="1" hangingPunct="1"/>
            <a:fld id="{43A6D0B4-5DEC-4975-BF8E-A3BFFBC2A6A1}" type="slidenum">
              <a:rPr lang="en-US" smtClean="0">
                <a:latin typeface="Arial" charset="0"/>
              </a:rPr>
              <a:pPr eaLnBrk="1" hangingPunct="1"/>
              <a:t>9</a:t>
            </a:fld>
            <a:endParaRPr lang="en-US" smtClean="0">
              <a:latin typeface="Arial" charset="0"/>
            </a:endParaRPr>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Often</a:t>
            </a:r>
            <a:r>
              <a:rPr lang="en-US" baseline="0" dirty="0" smtClean="0"/>
              <a:t> culture is at the root of conflict</a:t>
            </a:r>
            <a:endParaRPr lang="en-US" dirty="0" smtClean="0"/>
          </a:p>
        </p:txBody>
      </p:sp>
      <p:sp>
        <p:nvSpPr>
          <p:cNvPr id="63493" name="Slide Number Placeholder 3"/>
          <p:cNvSpPr txBox="1">
            <a:spLocks noGrp="1"/>
          </p:cNvSpPr>
          <p:nvPr/>
        </p:nvSpPr>
        <p:spPr bwMode="auto">
          <a:xfrm>
            <a:off x="4008705" y="8893296"/>
            <a:ext cx="3066732" cy="468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35" tIns="46967" rIns="93935" bIns="46967" anchor="b"/>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lgn="r" eaLnBrk="1" hangingPunct="1"/>
            <a:fld id="{C13918F2-4421-4E76-AAAD-6BB056E36132}" type="slidenum">
              <a:rPr lang="en-US" sz="1200">
                <a:latin typeface="Arial" charset="0"/>
              </a:rPr>
              <a:pPr algn="r" eaLnBrk="1" hangingPunct="1"/>
              <a:t>9</a:t>
            </a:fld>
            <a:endParaRPr lang="en-US" sz="1200">
              <a:latin typeface="Arial" charset="0"/>
            </a:endParaRPr>
          </a:p>
        </p:txBody>
      </p:sp>
    </p:spTree>
    <p:extLst>
      <p:ext uri="{BB962C8B-B14F-4D97-AF65-F5344CB8AC3E}">
        <p14:creationId xmlns:p14="http://schemas.microsoft.com/office/powerpoint/2010/main" val="1002430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smtClean="0">
                <a:latin typeface="Arial" panose="020B0604020202020204" pitchFamily="34" charset="0"/>
              </a:rPr>
              <a:t>Transgender</a:t>
            </a: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Arial" panose="020B0604020202020204" pitchFamily="34" charset="0"/>
              </a:defRPr>
            </a:lvl1pPr>
            <a:lvl2pPr marL="742950" indent="-285750" defTabSz="938213">
              <a:spcBef>
                <a:spcPct val="30000"/>
              </a:spcBef>
              <a:defRPr sz="1200">
                <a:solidFill>
                  <a:schemeClr val="tx1"/>
                </a:solidFill>
                <a:latin typeface="Arial" panose="020B0604020202020204" pitchFamily="34" charset="0"/>
              </a:defRPr>
            </a:lvl2pPr>
            <a:lvl3pPr marL="1143000" indent="-228600" defTabSz="938213">
              <a:spcBef>
                <a:spcPct val="30000"/>
              </a:spcBef>
              <a:defRPr sz="1200">
                <a:solidFill>
                  <a:schemeClr val="tx1"/>
                </a:solidFill>
                <a:latin typeface="Arial" panose="020B0604020202020204" pitchFamily="34" charset="0"/>
              </a:defRPr>
            </a:lvl3pPr>
            <a:lvl4pPr marL="1600200" indent="-228600" defTabSz="938213">
              <a:spcBef>
                <a:spcPct val="30000"/>
              </a:spcBef>
              <a:defRPr sz="1200">
                <a:solidFill>
                  <a:schemeClr val="tx1"/>
                </a:solidFill>
                <a:latin typeface="Arial" panose="020B0604020202020204" pitchFamily="34" charset="0"/>
              </a:defRPr>
            </a:lvl4pPr>
            <a:lvl5pPr marL="2057400" indent="-228600" defTabSz="938213">
              <a:spcBef>
                <a:spcPct val="30000"/>
              </a:spcBef>
              <a:defRPr sz="1200">
                <a:solidFill>
                  <a:schemeClr val="tx1"/>
                </a:solidFill>
                <a:latin typeface="Arial" panose="020B0604020202020204" pitchFamily="34" charset="0"/>
              </a:defRPr>
            </a:lvl5pPr>
            <a:lvl6pPr marL="2514600" indent="-228600" defTabSz="93821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821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821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821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EE23A48-226C-480C-827A-9FE58D7BC0EE}" type="slidenum">
              <a:rPr lang="en-US" altLang="en-US"/>
              <a:pPr>
                <a:spcBef>
                  <a:spcPct val="0"/>
                </a:spcBef>
              </a:pPr>
              <a:t>10</a:t>
            </a:fld>
            <a:endParaRPr lang="en-US" altLang="en-US"/>
          </a:p>
        </p:txBody>
      </p:sp>
    </p:spTree>
    <p:extLst>
      <p:ext uri="{BB962C8B-B14F-4D97-AF65-F5344CB8AC3E}">
        <p14:creationId xmlns:p14="http://schemas.microsoft.com/office/powerpoint/2010/main" val="3615105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D04B328-4CDA-4047-951C-BDEFFFD3854C}" type="datetimeFigureOut">
              <a:rPr lang="en-US" smtClean="0"/>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3832-1CA6-40D5-AFDE-B646DE327FA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790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04B328-4CDA-4047-951C-BDEFFFD3854C}" type="datetimeFigureOut">
              <a:rPr lang="en-US" smtClean="0"/>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3832-1CA6-40D5-AFDE-B646DE327FA4}" type="slidenum">
              <a:rPr lang="en-US" smtClean="0"/>
              <a:t>‹#›</a:t>
            </a:fld>
            <a:endParaRPr lang="en-US"/>
          </a:p>
        </p:txBody>
      </p:sp>
    </p:spTree>
    <p:extLst>
      <p:ext uri="{BB962C8B-B14F-4D97-AF65-F5344CB8AC3E}">
        <p14:creationId xmlns:p14="http://schemas.microsoft.com/office/powerpoint/2010/main" val="1676097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04B328-4CDA-4047-951C-BDEFFFD3854C}" type="datetimeFigureOut">
              <a:rPr lang="en-US" smtClean="0"/>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3832-1CA6-40D5-AFDE-B646DE327FA4}" type="slidenum">
              <a:rPr lang="en-US" smtClean="0"/>
              <a:t>‹#›</a:t>
            </a:fld>
            <a:endParaRPr lang="en-US"/>
          </a:p>
        </p:txBody>
      </p:sp>
    </p:spTree>
    <p:extLst>
      <p:ext uri="{BB962C8B-B14F-4D97-AF65-F5344CB8AC3E}">
        <p14:creationId xmlns:p14="http://schemas.microsoft.com/office/powerpoint/2010/main" val="2034240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04B328-4CDA-4047-951C-BDEFFFD3854C}" type="datetimeFigureOut">
              <a:rPr lang="en-US" smtClean="0"/>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3832-1CA6-40D5-AFDE-B646DE327FA4}" type="slidenum">
              <a:rPr lang="en-US" smtClean="0"/>
              <a:t>‹#›</a:t>
            </a:fld>
            <a:endParaRPr lang="en-US"/>
          </a:p>
        </p:txBody>
      </p:sp>
    </p:spTree>
    <p:extLst>
      <p:ext uri="{BB962C8B-B14F-4D97-AF65-F5344CB8AC3E}">
        <p14:creationId xmlns:p14="http://schemas.microsoft.com/office/powerpoint/2010/main" val="3485367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04B328-4CDA-4047-951C-BDEFFFD3854C}" type="datetimeFigureOut">
              <a:rPr lang="en-US" smtClean="0"/>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3832-1CA6-40D5-AFDE-B646DE327FA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2367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04B328-4CDA-4047-951C-BDEFFFD3854C}" type="datetimeFigureOut">
              <a:rPr lang="en-US" smtClean="0"/>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43832-1CA6-40D5-AFDE-B646DE327FA4}" type="slidenum">
              <a:rPr lang="en-US" smtClean="0"/>
              <a:t>‹#›</a:t>
            </a:fld>
            <a:endParaRPr lang="en-US"/>
          </a:p>
        </p:txBody>
      </p:sp>
    </p:spTree>
    <p:extLst>
      <p:ext uri="{BB962C8B-B14F-4D97-AF65-F5344CB8AC3E}">
        <p14:creationId xmlns:p14="http://schemas.microsoft.com/office/powerpoint/2010/main" val="3088482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04B328-4CDA-4047-951C-BDEFFFD3854C}" type="datetimeFigureOut">
              <a:rPr lang="en-US" smtClean="0"/>
              <a:t>5/19/2015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643832-1CA6-40D5-AFDE-B646DE327FA4}" type="slidenum">
              <a:rPr lang="en-US" smtClean="0"/>
              <a:t>‹#›</a:t>
            </a:fld>
            <a:endParaRPr lang="en-US"/>
          </a:p>
        </p:txBody>
      </p:sp>
    </p:spTree>
    <p:extLst>
      <p:ext uri="{BB962C8B-B14F-4D97-AF65-F5344CB8AC3E}">
        <p14:creationId xmlns:p14="http://schemas.microsoft.com/office/powerpoint/2010/main" val="965049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04B328-4CDA-4047-951C-BDEFFFD3854C}" type="datetimeFigureOut">
              <a:rPr lang="en-US" smtClean="0"/>
              <a:t>5/19/2015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643832-1CA6-40D5-AFDE-B646DE327FA4}" type="slidenum">
              <a:rPr lang="en-US" smtClean="0"/>
              <a:t>‹#›</a:t>
            </a:fld>
            <a:endParaRPr lang="en-US"/>
          </a:p>
        </p:txBody>
      </p:sp>
    </p:spTree>
    <p:extLst>
      <p:ext uri="{BB962C8B-B14F-4D97-AF65-F5344CB8AC3E}">
        <p14:creationId xmlns:p14="http://schemas.microsoft.com/office/powerpoint/2010/main" val="2947118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D04B328-4CDA-4047-951C-BDEFFFD3854C}" type="datetimeFigureOut">
              <a:rPr lang="en-US" smtClean="0"/>
              <a:t>5/19/2015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C643832-1CA6-40D5-AFDE-B646DE327FA4}" type="slidenum">
              <a:rPr lang="en-US" smtClean="0"/>
              <a:t>‹#›</a:t>
            </a:fld>
            <a:endParaRPr lang="en-US"/>
          </a:p>
        </p:txBody>
      </p:sp>
    </p:spTree>
    <p:extLst>
      <p:ext uri="{BB962C8B-B14F-4D97-AF65-F5344CB8AC3E}">
        <p14:creationId xmlns:p14="http://schemas.microsoft.com/office/powerpoint/2010/main" val="4289324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D04B328-4CDA-4047-951C-BDEFFFD3854C}" type="datetimeFigureOut">
              <a:rPr lang="en-US" smtClean="0"/>
              <a:t>5/19/2015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C643832-1CA6-40D5-AFDE-B646DE327FA4}" type="slidenum">
              <a:rPr lang="en-US" smtClean="0"/>
              <a:t>‹#›</a:t>
            </a:fld>
            <a:endParaRPr lang="en-US"/>
          </a:p>
        </p:txBody>
      </p:sp>
    </p:spTree>
    <p:extLst>
      <p:ext uri="{BB962C8B-B14F-4D97-AF65-F5344CB8AC3E}">
        <p14:creationId xmlns:p14="http://schemas.microsoft.com/office/powerpoint/2010/main" val="3900659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04B328-4CDA-4047-951C-BDEFFFD3854C}" type="datetimeFigureOut">
              <a:rPr lang="en-US" smtClean="0"/>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43832-1CA6-40D5-AFDE-B646DE327FA4}" type="slidenum">
              <a:rPr lang="en-US" smtClean="0"/>
              <a:t>‹#›</a:t>
            </a:fld>
            <a:endParaRPr lang="en-US"/>
          </a:p>
        </p:txBody>
      </p:sp>
    </p:spTree>
    <p:extLst>
      <p:ext uri="{BB962C8B-B14F-4D97-AF65-F5344CB8AC3E}">
        <p14:creationId xmlns:p14="http://schemas.microsoft.com/office/powerpoint/2010/main" val="2316717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D04B328-4CDA-4047-951C-BDEFFFD3854C}" type="datetimeFigureOut">
              <a:rPr lang="en-US" smtClean="0"/>
              <a:t>5/19/2015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C643832-1CA6-40D5-AFDE-B646DE327FA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4522147"/>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9.xml.rels><?xml version="1.0" encoding="UTF-8" standalone="yes"?>
<Relationships xmlns="http://schemas.openxmlformats.org/package/2006/relationships"><Relationship Id="rId3" Type="http://schemas.openxmlformats.org/officeDocument/2006/relationships/hyperlink" Target="mailto:barbara@convergeandassociates.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1.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jpeg"/><Relationship Id="rId3" Type="http://schemas.openxmlformats.org/officeDocument/2006/relationships/image" Target="../media/image7.jpe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gif"/><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gi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3"/>
            <a:ext cx="10058400" cy="2006282"/>
          </a:xfrm>
        </p:spPr>
        <p:txBody>
          <a:bodyPr>
            <a:normAutofit/>
          </a:bodyPr>
          <a:lstStyle/>
          <a:p>
            <a:r>
              <a:rPr lang="en-US" sz="6000" b="1" smtClean="0"/>
              <a:t>Conflict in the Workplace</a:t>
            </a:r>
            <a:r>
              <a:rPr lang="en-US" sz="6000" b="1" dirty="0"/>
              <a:t/>
            </a:r>
            <a:br>
              <a:rPr lang="en-US" sz="6000" b="1" dirty="0"/>
            </a:br>
            <a:r>
              <a:rPr lang="en-US" sz="3600" b="1" dirty="0"/>
              <a:t>Management in </a:t>
            </a:r>
            <a:r>
              <a:rPr lang="en-US" sz="3600" b="1" dirty="0" smtClean="0"/>
              <a:t>a Culturally </a:t>
            </a:r>
            <a:r>
              <a:rPr lang="en-US" sz="3600" b="1" dirty="0"/>
              <a:t>Diverse Environment</a:t>
            </a:r>
            <a:endParaRPr lang="en-US" sz="3600" dirty="0">
              <a:latin typeface="Aharoni" pitchFamily="2" charset="-79"/>
              <a:cs typeface="Aharoni" pitchFamily="2" charset="-79"/>
            </a:endParaRPr>
          </a:p>
        </p:txBody>
      </p:sp>
      <p:sp>
        <p:nvSpPr>
          <p:cNvPr id="3" name="Subtitle 2"/>
          <p:cNvSpPr>
            <a:spLocks noGrp="1"/>
          </p:cNvSpPr>
          <p:nvPr>
            <p:ph type="subTitle" idx="1"/>
          </p:nvPr>
        </p:nvSpPr>
        <p:spPr>
          <a:xfrm>
            <a:off x="1244906" y="3886200"/>
            <a:ext cx="8051494" cy="2286000"/>
          </a:xfrm>
        </p:spPr>
        <p:txBody>
          <a:bodyPr>
            <a:normAutofit/>
          </a:bodyPr>
          <a:lstStyle/>
          <a:p>
            <a:endParaRPr lang="en-US" dirty="0" smtClean="0"/>
          </a:p>
          <a:p>
            <a:endParaRPr lang="en-US" dirty="0"/>
          </a:p>
          <a:p>
            <a:r>
              <a:rPr lang="en-US" sz="1600" dirty="0"/>
              <a:t/>
            </a:r>
            <a:br>
              <a:rPr lang="en-US" sz="1600" dirty="0"/>
            </a:br>
            <a:endParaRPr lang="en-US" dirty="0" smtClean="0"/>
          </a:p>
          <a:p>
            <a:r>
              <a:rPr lang="en-US" b="1" dirty="0" smtClean="0">
                <a:solidFill>
                  <a:schemeClr val="tx1"/>
                </a:solidFill>
              </a:rPr>
              <a:t>Barbara I. Cheives</a:t>
            </a:r>
            <a:endParaRPr lang="en-US" b="1" dirty="0">
              <a:solidFill>
                <a:schemeClr val="tx1"/>
              </a:solidFill>
            </a:endParaRPr>
          </a:p>
        </p:txBody>
      </p:sp>
      <p:pic>
        <p:nvPicPr>
          <p:cNvPr id="5" name="Picture 4" descr="C:\Users\Barbara\Pictures\Converge Logo Packet\Converge Logo Packet 004.jpg"/>
          <p:cNvPicPr/>
          <p:nvPr/>
        </p:nvPicPr>
        <p:blipFill>
          <a:blip r:embed="rId3" cstate="print"/>
          <a:srcRect/>
          <a:stretch>
            <a:fillRect/>
          </a:stretch>
        </p:blipFill>
        <p:spPr bwMode="auto">
          <a:xfrm>
            <a:off x="874395" y="4629150"/>
            <a:ext cx="4347210" cy="800100"/>
          </a:xfrm>
          <a:prstGeom prst="rect">
            <a:avLst/>
          </a:prstGeom>
          <a:noFill/>
          <a:ln w="9525">
            <a:noFill/>
            <a:miter lim="800000"/>
            <a:headEnd/>
            <a:tailEnd/>
          </a:ln>
        </p:spPr>
      </p:pic>
      <p:pic>
        <p:nvPicPr>
          <p:cNvPr id="6" name="Picture 5" descr="https://encrypted-tbn2.gstatic.com/images?q=tbn:ANd9GcTIhnS_dyrMbdZtggvkCdP3dV0iT0rfr4MKsj3RE09UWJ-W-dhtNA"/>
          <p:cNvPicPr/>
          <p:nvPr/>
        </p:nvPicPr>
        <p:blipFill>
          <a:blip r:embed="rId4">
            <a:extLst>
              <a:ext uri="{28A0092B-C50C-407E-A947-70E740481C1C}">
                <a14:useLocalDpi xmlns:a14="http://schemas.microsoft.com/office/drawing/2010/main" val="0"/>
              </a:ext>
            </a:extLst>
          </a:blip>
          <a:srcRect/>
          <a:stretch>
            <a:fillRect/>
          </a:stretch>
        </p:blipFill>
        <p:spPr bwMode="auto">
          <a:xfrm>
            <a:off x="9394083" y="171074"/>
            <a:ext cx="2590800" cy="1904999"/>
          </a:xfrm>
          <a:prstGeom prst="rect">
            <a:avLst/>
          </a:prstGeom>
          <a:noFill/>
          <a:ln>
            <a:noFill/>
          </a:ln>
        </p:spPr>
      </p:pic>
    </p:spTree>
    <p:extLst>
      <p:ext uri="{BB962C8B-B14F-4D97-AF65-F5344CB8AC3E}">
        <p14:creationId xmlns:p14="http://schemas.microsoft.com/office/powerpoint/2010/main" val="338231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z="3800" b="1" dirty="0" smtClean="0">
                <a:solidFill>
                  <a:schemeClr val="tx1"/>
                </a:solidFill>
              </a:rPr>
              <a:t>Diversity &amp; Cultural Differences</a:t>
            </a:r>
            <a:endParaRPr lang="en-US" altLang="en-US" sz="3800" b="1" dirty="0">
              <a:solidFill>
                <a:schemeClr val="tx1"/>
              </a:solidFill>
            </a:endParaRPr>
          </a:p>
        </p:txBody>
      </p:sp>
      <p:sp>
        <p:nvSpPr>
          <p:cNvPr id="19459" name="Rectangle 3"/>
          <p:cNvSpPr>
            <a:spLocks noGrp="1" noChangeArrowheads="1"/>
          </p:cNvSpPr>
          <p:nvPr>
            <p:ph type="body" sz="half" idx="1"/>
          </p:nvPr>
        </p:nvSpPr>
        <p:spPr/>
        <p:txBody>
          <a:bodyPr/>
          <a:lstStyle/>
          <a:p>
            <a:pPr eaLnBrk="1" hangingPunct="1">
              <a:lnSpc>
                <a:spcPct val="90000"/>
              </a:lnSpc>
            </a:pPr>
            <a:r>
              <a:rPr lang="en-US" altLang="en-US" sz="2600" dirty="0">
                <a:solidFill>
                  <a:schemeClr val="tx1"/>
                </a:solidFill>
              </a:rPr>
              <a:t>Ethnic Group, Race or Color</a:t>
            </a:r>
          </a:p>
          <a:p>
            <a:pPr eaLnBrk="1" hangingPunct="1">
              <a:lnSpc>
                <a:spcPct val="90000"/>
              </a:lnSpc>
            </a:pPr>
            <a:r>
              <a:rPr lang="en-US" altLang="en-US" sz="2600" dirty="0">
                <a:solidFill>
                  <a:schemeClr val="tx1"/>
                </a:solidFill>
              </a:rPr>
              <a:t>National Origin</a:t>
            </a:r>
          </a:p>
          <a:p>
            <a:pPr eaLnBrk="1" hangingPunct="1">
              <a:lnSpc>
                <a:spcPct val="90000"/>
              </a:lnSpc>
            </a:pPr>
            <a:r>
              <a:rPr lang="en-US" altLang="en-US" sz="2600" dirty="0">
                <a:solidFill>
                  <a:schemeClr val="tx1"/>
                </a:solidFill>
              </a:rPr>
              <a:t>Gender</a:t>
            </a:r>
          </a:p>
          <a:p>
            <a:pPr eaLnBrk="1" hangingPunct="1">
              <a:lnSpc>
                <a:spcPct val="90000"/>
              </a:lnSpc>
            </a:pPr>
            <a:r>
              <a:rPr lang="en-US" altLang="en-US" sz="2600" dirty="0">
                <a:solidFill>
                  <a:schemeClr val="tx1"/>
                </a:solidFill>
              </a:rPr>
              <a:t>Age</a:t>
            </a:r>
          </a:p>
          <a:p>
            <a:pPr eaLnBrk="1" hangingPunct="1">
              <a:lnSpc>
                <a:spcPct val="90000"/>
              </a:lnSpc>
            </a:pPr>
            <a:r>
              <a:rPr lang="en-US" altLang="en-US" sz="2600" dirty="0">
                <a:solidFill>
                  <a:schemeClr val="tx1"/>
                </a:solidFill>
              </a:rPr>
              <a:t>Religion</a:t>
            </a:r>
          </a:p>
          <a:p>
            <a:pPr eaLnBrk="1" hangingPunct="1">
              <a:lnSpc>
                <a:spcPct val="90000"/>
              </a:lnSpc>
            </a:pPr>
            <a:endParaRPr lang="en-US" altLang="en-US" sz="2600" dirty="0">
              <a:solidFill>
                <a:schemeClr val="tx1"/>
              </a:solidFill>
            </a:endParaRPr>
          </a:p>
          <a:p>
            <a:pPr eaLnBrk="1" hangingPunct="1">
              <a:lnSpc>
                <a:spcPct val="90000"/>
              </a:lnSpc>
            </a:pPr>
            <a:endParaRPr lang="en-US" altLang="en-US" sz="2600" dirty="0"/>
          </a:p>
          <a:p>
            <a:pPr eaLnBrk="1" hangingPunct="1">
              <a:lnSpc>
                <a:spcPct val="90000"/>
              </a:lnSpc>
              <a:buFont typeface="Wingdings" panose="05000000000000000000" pitchFamily="2" charset="2"/>
              <a:buNone/>
            </a:pPr>
            <a:endParaRPr lang="en-US" altLang="en-US" sz="2600" dirty="0"/>
          </a:p>
        </p:txBody>
      </p:sp>
      <p:sp>
        <p:nvSpPr>
          <p:cNvPr id="19460" name="Rectangle 4"/>
          <p:cNvSpPr>
            <a:spLocks noGrp="1" noChangeArrowheads="1"/>
          </p:cNvSpPr>
          <p:nvPr>
            <p:ph type="body" sz="half" idx="2"/>
          </p:nvPr>
        </p:nvSpPr>
        <p:spPr/>
        <p:txBody>
          <a:bodyPr/>
          <a:lstStyle/>
          <a:p>
            <a:pPr eaLnBrk="1" hangingPunct="1">
              <a:lnSpc>
                <a:spcPct val="90000"/>
              </a:lnSpc>
            </a:pPr>
            <a:r>
              <a:rPr lang="en-US" altLang="en-US" sz="2600" dirty="0">
                <a:solidFill>
                  <a:schemeClr val="tx1"/>
                </a:solidFill>
              </a:rPr>
              <a:t>Mental/Physical Ability</a:t>
            </a:r>
          </a:p>
          <a:p>
            <a:pPr eaLnBrk="1" hangingPunct="1">
              <a:lnSpc>
                <a:spcPct val="90000"/>
              </a:lnSpc>
            </a:pPr>
            <a:r>
              <a:rPr lang="en-US" altLang="en-US" sz="2600" dirty="0">
                <a:solidFill>
                  <a:schemeClr val="tx1"/>
                </a:solidFill>
              </a:rPr>
              <a:t>Sexual Orientation and Gender Identity</a:t>
            </a:r>
          </a:p>
          <a:p>
            <a:pPr eaLnBrk="1" hangingPunct="1">
              <a:lnSpc>
                <a:spcPct val="90000"/>
              </a:lnSpc>
            </a:pPr>
            <a:r>
              <a:rPr lang="en-US" altLang="en-US" sz="2600" dirty="0">
                <a:solidFill>
                  <a:schemeClr val="tx1"/>
                </a:solidFill>
              </a:rPr>
              <a:t>Family/Marital Status</a:t>
            </a:r>
          </a:p>
          <a:p>
            <a:pPr eaLnBrk="1" hangingPunct="1">
              <a:lnSpc>
                <a:spcPct val="90000"/>
              </a:lnSpc>
            </a:pPr>
            <a:endParaRPr lang="en-US" altLang="en-US" sz="2600" dirty="0">
              <a:solidFill>
                <a:schemeClr val="tx1"/>
              </a:solidFill>
            </a:endParaRPr>
          </a:p>
          <a:p>
            <a:pPr eaLnBrk="1" hangingPunct="1">
              <a:lnSpc>
                <a:spcPct val="90000"/>
              </a:lnSpc>
              <a:buFont typeface="Wingdings" panose="05000000000000000000" pitchFamily="2" charset="2"/>
              <a:buNone/>
            </a:pPr>
            <a:r>
              <a:rPr lang="en-US" altLang="en-US" sz="2600" dirty="0">
                <a:solidFill>
                  <a:schemeClr val="tx1"/>
                </a:solidFill>
              </a:rPr>
              <a:t>……..within each community</a:t>
            </a:r>
          </a:p>
        </p:txBody>
      </p:sp>
      <p:pic>
        <p:nvPicPr>
          <p:cNvPr id="19461" name="Picture 6" descr="http://comps.fotosearch.com/bigcomps/IMZ/IMZ161/roc0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3962400"/>
            <a:ext cx="21336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0563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The (negative) impact of personal culture on communication</a:t>
            </a:r>
          </a:p>
        </p:txBody>
      </p:sp>
      <p:sp>
        <p:nvSpPr>
          <p:cNvPr id="3" name="Content Placeholder 2"/>
          <p:cNvSpPr>
            <a:spLocks noGrp="1"/>
          </p:cNvSpPr>
          <p:nvPr>
            <p:ph idx="1"/>
          </p:nvPr>
        </p:nvSpPr>
        <p:spPr/>
        <p:txBody>
          <a:bodyPr>
            <a:normAutofit lnSpcReduction="10000"/>
          </a:bodyPr>
          <a:lstStyle/>
          <a:p>
            <a:pPr lvl="1">
              <a:lnSpc>
                <a:spcPct val="160000"/>
              </a:lnSpc>
              <a:buFont typeface="Wingdings" panose="05000000000000000000" pitchFamily="2" charset="2"/>
              <a:buChar char="§"/>
              <a:defRPr/>
            </a:pPr>
            <a:r>
              <a:rPr lang="en-US" sz="2600" dirty="0">
                <a:solidFill>
                  <a:schemeClr val="tx1"/>
                </a:solidFill>
              </a:rPr>
              <a:t>Incorrect assumptions about the other</a:t>
            </a:r>
          </a:p>
          <a:p>
            <a:pPr lvl="1">
              <a:lnSpc>
                <a:spcPct val="160000"/>
              </a:lnSpc>
              <a:buFont typeface="Wingdings" panose="05000000000000000000" pitchFamily="2" charset="2"/>
              <a:buChar char="§"/>
              <a:defRPr/>
            </a:pPr>
            <a:r>
              <a:rPr lang="en-US" sz="2600" dirty="0">
                <a:solidFill>
                  <a:schemeClr val="tx1"/>
                </a:solidFill>
              </a:rPr>
              <a:t>Language and communication style issues</a:t>
            </a:r>
          </a:p>
          <a:p>
            <a:pPr lvl="1">
              <a:lnSpc>
                <a:spcPct val="160000"/>
              </a:lnSpc>
              <a:buFont typeface="Wingdings" panose="05000000000000000000" pitchFamily="2" charset="2"/>
              <a:buChar char="§"/>
              <a:defRPr/>
            </a:pPr>
            <a:r>
              <a:rPr lang="en-US" sz="2600" dirty="0">
                <a:solidFill>
                  <a:schemeClr val="tx1"/>
                </a:solidFill>
              </a:rPr>
              <a:t>Biases against the unfamiliar</a:t>
            </a:r>
          </a:p>
          <a:p>
            <a:pPr lvl="1">
              <a:lnSpc>
                <a:spcPct val="160000"/>
              </a:lnSpc>
              <a:buFont typeface="Wingdings" panose="05000000000000000000" pitchFamily="2" charset="2"/>
              <a:buChar char="§"/>
              <a:defRPr/>
            </a:pPr>
            <a:r>
              <a:rPr lang="en-US" sz="2600" dirty="0">
                <a:solidFill>
                  <a:schemeClr val="tx1"/>
                </a:solidFill>
              </a:rPr>
              <a:t>Personal values in conflict     </a:t>
            </a:r>
          </a:p>
          <a:p>
            <a:pPr lvl="1">
              <a:lnSpc>
                <a:spcPct val="160000"/>
              </a:lnSpc>
              <a:buFont typeface="Wingdings" panose="05000000000000000000" pitchFamily="2" charset="2"/>
              <a:buChar char="§"/>
              <a:defRPr/>
            </a:pPr>
            <a:r>
              <a:rPr lang="en-US" sz="2600" dirty="0">
                <a:solidFill>
                  <a:schemeClr val="tx1"/>
                </a:solidFill>
              </a:rPr>
              <a:t>Expectations that others will </a:t>
            </a:r>
            <a:r>
              <a:rPr lang="en-US" sz="2600" dirty="0" smtClean="0">
                <a:solidFill>
                  <a:schemeClr val="tx1"/>
                </a:solidFill>
              </a:rPr>
              <a:t>conform </a:t>
            </a:r>
            <a:r>
              <a:rPr lang="en-US" sz="2600" dirty="0">
                <a:solidFill>
                  <a:schemeClr val="tx1"/>
                </a:solidFill>
              </a:rPr>
              <a:t>to established norms</a:t>
            </a:r>
          </a:p>
          <a:p>
            <a:pPr lvl="4" algn="r">
              <a:buNone/>
              <a:defRPr/>
            </a:pPr>
            <a:r>
              <a:rPr lang="en-US" b="1" dirty="0"/>
              <a:t>Adapted from Selma Myers</a:t>
            </a:r>
          </a:p>
          <a:p>
            <a:pPr lvl="4" algn="r">
              <a:buNone/>
              <a:defRPr/>
            </a:pPr>
            <a:r>
              <a:rPr lang="en-US" b="1" i="1" dirty="0"/>
              <a:t>Conflict and Culture</a:t>
            </a:r>
            <a:endParaRPr lang="en-US" b="1" dirty="0"/>
          </a:p>
          <a:p>
            <a:endParaRPr lang="en-US" dirty="0"/>
          </a:p>
        </p:txBody>
      </p:sp>
    </p:spTree>
    <p:extLst>
      <p:ext uri="{BB962C8B-B14F-4D97-AF65-F5344CB8AC3E}">
        <p14:creationId xmlns:p14="http://schemas.microsoft.com/office/powerpoint/2010/main" val="1722283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chemeClr val="tx1"/>
                </a:solidFill>
              </a:rPr>
              <a:t>Organizational Culture………….</a:t>
            </a:r>
            <a:endParaRPr lang="en-US" dirty="0">
              <a:solidFill>
                <a:schemeClr val="tx1"/>
              </a:solidFill>
            </a:endParaRPr>
          </a:p>
        </p:txBody>
      </p:sp>
      <p:sp>
        <p:nvSpPr>
          <p:cNvPr id="6" name="Content Placeholder 5"/>
          <p:cNvSpPr>
            <a:spLocks noGrp="1"/>
          </p:cNvSpPr>
          <p:nvPr>
            <p:ph idx="1"/>
          </p:nvPr>
        </p:nvSpPr>
        <p:spPr/>
        <p:txBody>
          <a:bodyPr>
            <a:normAutofit/>
          </a:bodyPr>
          <a:lstStyle/>
          <a:p>
            <a:r>
              <a:rPr lang="en-US" sz="3600" dirty="0">
                <a:solidFill>
                  <a:schemeClr val="tx1"/>
                </a:solidFill>
              </a:rPr>
              <a:t>The integrated pattern of human behavior that includes thoughts, communication styles, actions, customs, beliefs, values and institutions to ensure that the needs </a:t>
            </a:r>
            <a:r>
              <a:rPr lang="en-US" sz="3600">
                <a:solidFill>
                  <a:schemeClr val="tx1"/>
                </a:solidFill>
              </a:rPr>
              <a:t>of </a:t>
            </a:r>
            <a:r>
              <a:rPr lang="en-US" sz="3600" smtClean="0">
                <a:solidFill>
                  <a:schemeClr val="tx1"/>
                </a:solidFill>
              </a:rPr>
              <a:t>our employees are </a:t>
            </a:r>
            <a:r>
              <a:rPr lang="en-US" sz="3600" dirty="0">
                <a:solidFill>
                  <a:schemeClr val="tx1"/>
                </a:solidFill>
              </a:rPr>
              <a:t>met within the context of their culturally informed world view. </a:t>
            </a:r>
          </a:p>
          <a:p>
            <a:endParaRPr lang="en-US" sz="3600" dirty="0"/>
          </a:p>
        </p:txBody>
      </p:sp>
    </p:spTree>
    <p:extLst>
      <p:ext uri="{BB962C8B-B14F-4D97-AF65-F5344CB8AC3E}">
        <p14:creationId xmlns:p14="http://schemas.microsoft.com/office/powerpoint/2010/main" val="4140289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Determining Conflict Style</a:t>
            </a:r>
            <a:endParaRPr lang="en-US" b="1" dirty="0">
              <a:solidFill>
                <a:schemeClr val="tx1"/>
              </a:solidFill>
            </a:endParaRPr>
          </a:p>
        </p:txBody>
      </p:sp>
      <p:sp>
        <p:nvSpPr>
          <p:cNvPr id="3" name="Content Placeholder 2"/>
          <p:cNvSpPr>
            <a:spLocks noGrp="1"/>
          </p:cNvSpPr>
          <p:nvPr>
            <p:ph idx="1"/>
          </p:nvPr>
        </p:nvSpPr>
        <p:spPr/>
        <p:txBody>
          <a:bodyPr/>
          <a:lstStyle/>
          <a:p>
            <a:endParaRPr lang="en-US" dirty="0"/>
          </a:p>
        </p:txBody>
      </p:sp>
      <p:pic>
        <p:nvPicPr>
          <p:cNvPr id="4" name="Picture 3" descr="http://sr.photos2.fotosearch.com/bthumb/CSP/CSP993/k15610318.jpg"/>
          <p:cNvPicPr/>
          <p:nvPr/>
        </p:nvPicPr>
        <p:blipFill>
          <a:blip r:embed="rId3">
            <a:extLst>
              <a:ext uri="{28A0092B-C50C-407E-A947-70E740481C1C}">
                <a14:useLocalDpi xmlns:a14="http://schemas.microsoft.com/office/drawing/2010/main" val="0"/>
              </a:ext>
            </a:extLst>
          </a:blip>
          <a:srcRect/>
          <a:stretch>
            <a:fillRect/>
          </a:stretch>
        </p:blipFill>
        <p:spPr bwMode="auto">
          <a:xfrm>
            <a:off x="3855903" y="2280492"/>
            <a:ext cx="4406747" cy="3029638"/>
          </a:xfrm>
          <a:prstGeom prst="rect">
            <a:avLst/>
          </a:prstGeom>
          <a:noFill/>
          <a:ln>
            <a:noFill/>
          </a:ln>
        </p:spPr>
      </p:pic>
    </p:spTree>
    <p:extLst>
      <p:ext uri="{BB962C8B-B14F-4D97-AF65-F5344CB8AC3E}">
        <p14:creationId xmlns:p14="http://schemas.microsoft.com/office/powerpoint/2010/main" val="3949062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What is Your Conflict Style?</a:t>
            </a:r>
            <a:endParaRPr lang="en-US" b="1" dirty="0">
              <a:solidFill>
                <a:schemeClr val="tx1"/>
              </a:solidFill>
            </a:endParaRPr>
          </a:p>
        </p:txBody>
      </p:sp>
      <p:pic>
        <p:nvPicPr>
          <p:cNvPr id="4098" name="Picture 2" descr="http://www.clipartbest.com/cliparts/Rid/Bxj/RidBxj5i9.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594697" y="2503388"/>
            <a:ext cx="3209314" cy="320931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r.photos1.fotosearch.com/bthumb/ARP/ARP115/Talk.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5727" y="2737499"/>
            <a:ext cx="3737208" cy="2330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336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3200400" y="1524000"/>
            <a:ext cx="2819400" cy="1201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Competing</a:t>
            </a:r>
          </a:p>
          <a:p>
            <a:pPr eaLnBrk="1" hangingPunct="1">
              <a:spcBef>
                <a:spcPct val="50000"/>
              </a:spcBef>
            </a:pPr>
            <a:endParaRPr lang="en-US" altLang="en-US"/>
          </a:p>
          <a:p>
            <a:pPr eaLnBrk="1" hangingPunct="1">
              <a:spcBef>
                <a:spcPct val="50000"/>
              </a:spcBef>
            </a:pPr>
            <a:endParaRPr lang="en-US" altLang="en-US"/>
          </a:p>
        </p:txBody>
      </p:sp>
      <p:sp>
        <p:nvSpPr>
          <p:cNvPr id="6147" name="Text Box 7"/>
          <p:cNvSpPr txBox="1">
            <a:spLocks noChangeArrowheads="1"/>
          </p:cNvSpPr>
          <p:nvPr/>
        </p:nvSpPr>
        <p:spPr bwMode="auto">
          <a:xfrm>
            <a:off x="6248400" y="1524000"/>
            <a:ext cx="2819400" cy="1201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en-US"/>
              <a:t>Collaborating</a:t>
            </a:r>
          </a:p>
          <a:p>
            <a:pPr algn="r" eaLnBrk="1" hangingPunct="1">
              <a:spcBef>
                <a:spcPct val="50000"/>
              </a:spcBef>
            </a:pPr>
            <a:endParaRPr lang="en-US" altLang="en-US"/>
          </a:p>
          <a:p>
            <a:pPr eaLnBrk="1" hangingPunct="1">
              <a:spcBef>
                <a:spcPct val="50000"/>
              </a:spcBef>
            </a:pPr>
            <a:endParaRPr lang="en-US" altLang="en-US"/>
          </a:p>
        </p:txBody>
      </p:sp>
      <p:sp>
        <p:nvSpPr>
          <p:cNvPr id="6148" name="Text Box 8"/>
          <p:cNvSpPr txBox="1">
            <a:spLocks noChangeArrowheads="1"/>
          </p:cNvSpPr>
          <p:nvPr/>
        </p:nvSpPr>
        <p:spPr bwMode="auto">
          <a:xfrm>
            <a:off x="4724400" y="3065464"/>
            <a:ext cx="2819400" cy="1201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dirty="0"/>
          </a:p>
          <a:p>
            <a:pPr algn="ctr" eaLnBrk="1" hangingPunct="1">
              <a:spcBef>
                <a:spcPct val="50000"/>
              </a:spcBef>
            </a:pPr>
            <a:r>
              <a:rPr lang="en-US" altLang="en-US" dirty="0"/>
              <a:t>Compromising</a:t>
            </a:r>
          </a:p>
          <a:p>
            <a:pPr eaLnBrk="1" hangingPunct="1">
              <a:spcBef>
                <a:spcPct val="50000"/>
              </a:spcBef>
            </a:pPr>
            <a:endParaRPr lang="en-US" altLang="en-US" dirty="0"/>
          </a:p>
        </p:txBody>
      </p:sp>
      <p:sp>
        <p:nvSpPr>
          <p:cNvPr id="6149" name="Text Box 9"/>
          <p:cNvSpPr txBox="1">
            <a:spLocks noChangeArrowheads="1"/>
          </p:cNvSpPr>
          <p:nvPr/>
        </p:nvSpPr>
        <p:spPr bwMode="auto">
          <a:xfrm>
            <a:off x="3200400" y="4665664"/>
            <a:ext cx="2819400" cy="1201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a:p>
            <a:pPr eaLnBrk="1" hangingPunct="1">
              <a:spcBef>
                <a:spcPct val="50000"/>
              </a:spcBef>
            </a:pPr>
            <a:endParaRPr lang="en-US" altLang="en-US"/>
          </a:p>
          <a:p>
            <a:pPr eaLnBrk="1" hangingPunct="1">
              <a:spcBef>
                <a:spcPct val="50000"/>
              </a:spcBef>
            </a:pPr>
            <a:r>
              <a:rPr lang="en-US" altLang="en-US"/>
              <a:t>Avoiding</a:t>
            </a:r>
          </a:p>
        </p:txBody>
      </p:sp>
      <p:sp>
        <p:nvSpPr>
          <p:cNvPr id="6150" name="Text Box 10"/>
          <p:cNvSpPr txBox="1">
            <a:spLocks noChangeArrowheads="1"/>
          </p:cNvSpPr>
          <p:nvPr/>
        </p:nvSpPr>
        <p:spPr bwMode="auto">
          <a:xfrm>
            <a:off x="6248400" y="4665664"/>
            <a:ext cx="2819400" cy="1201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endParaRPr lang="en-US" altLang="en-US"/>
          </a:p>
          <a:p>
            <a:pPr algn="r" eaLnBrk="1" hangingPunct="1">
              <a:spcBef>
                <a:spcPct val="50000"/>
              </a:spcBef>
            </a:pPr>
            <a:endParaRPr lang="en-US" altLang="en-US"/>
          </a:p>
          <a:p>
            <a:pPr algn="r" eaLnBrk="1" hangingPunct="1">
              <a:spcBef>
                <a:spcPct val="50000"/>
              </a:spcBef>
            </a:pPr>
            <a:r>
              <a:rPr lang="en-US" altLang="en-US"/>
              <a:t>Accommodating</a:t>
            </a:r>
          </a:p>
        </p:txBody>
      </p:sp>
      <p:sp>
        <p:nvSpPr>
          <p:cNvPr id="6151" name="Text Box 11"/>
          <p:cNvSpPr txBox="1">
            <a:spLocks noChangeArrowheads="1"/>
          </p:cNvSpPr>
          <p:nvPr/>
        </p:nvSpPr>
        <p:spPr bwMode="auto">
          <a:xfrm rot="-5400000">
            <a:off x="1175544" y="3626644"/>
            <a:ext cx="1676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Assertiveness</a:t>
            </a:r>
          </a:p>
        </p:txBody>
      </p:sp>
      <p:sp>
        <p:nvSpPr>
          <p:cNvPr id="6152" name="Line 12"/>
          <p:cNvSpPr>
            <a:spLocks noChangeShapeType="1"/>
          </p:cNvSpPr>
          <p:nvPr/>
        </p:nvSpPr>
        <p:spPr bwMode="auto">
          <a:xfrm>
            <a:off x="2209800" y="2133600"/>
            <a:ext cx="0" cy="3200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3" name="Text Box 13"/>
          <p:cNvSpPr txBox="1">
            <a:spLocks noChangeArrowheads="1"/>
          </p:cNvSpPr>
          <p:nvPr/>
        </p:nvSpPr>
        <p:spPr bwMode="auto">
          <a:xfrm>
            <a:off x="5137150" y="6186488"/>
            <a:ext cx="194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Cooperativeness</a:t>
            </a:r>
          </a:p>
        </p:txBody>
      </p:sp>
      <p:sp>
        <p:nvSpPr>
          <p:cNvPr id="6154" name="Line 14"/>
          <p:cNvSpPr>
            <a:spLocks noChangeShapeType="1"/>
          </p:cNvSpPr>
          <p:nvPr/>
        </p:nvSpPr>
        <p:spPr bwMode="auto">
          <a:xfrm>
            <a:off x="3962400" y="6477000"/>
            <a:ext cx="4419600" cy="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5" name="Rectangle 15"/>
          <p:cNvSpPr>
            <a:spLocks noChangeArrowheads="1"/>
          </p:cNvSpPr>
          <p:nvPr/>
        </p:nvSpPr>
        <p:spPr bwMode="auto">
          <a:xfrm>
            <a:off x="2133600" y="0"/>
            <a:ext cx="8229600" cy="914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400" dirty="0"/>
              <a:t>Five Conflict-Handling Modes</a:t>
            </a:r>
          </a:p>
        </p:txBody>
      </p:sp>
    </p:spTree>
    <p:extLst>
      <p:ext uri="{BB962C8B-B14F-4D97-AF65-F5344CB8AC3E}">
        <p14:creationId xmlns:p14="http://schemas.microsoft.com/office/powerpoint/2010/main" val="16923982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Try on Another Style For Size</a:t>
            </a:r>
            <a:endParaRPr lang="en-US" b="1" dirty="0">
              <a:solidFill>
                <a:schemeClr val="tx1"/>
              </a:solidFill>
            </a:endParaRPr>
          </a:p>
        </p:txBody>
      </p:sp>
      <p:pic>
        <p:nvPicPr>
          <p:cNvPr id="3074" name="Picture 2" descr="http://www.jonathanmedd.net/wp-content/uploads/2014/03/traceyblogimage-meeting-small-size1.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489043" y="1846263"/>
            <a:ext cx="5274239"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6709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How Does Nonverbal Communication Impact Interactions?</a:t>
            </a:r>
            <a:endParaRPr lang="en-US" sz="4000" b="1" dirty="0">
              <a:solidFill>
                <a:srgbClr val="C00000"/>
              </a:solidFill>
              <a:latin typeface="+mn-lt"/>
            </a:endParaRPr>
          </a:p>
        </p:txBody>
      </p:sp>
      <p:sp>
        <p:nvSpPr>
          <p:cNvPr id="3" name="Content Placeholder 2"/>
          <p:cNvSpPr>
            <a:spLocks noGrp="1"/>
          </p:cNvSpPr>
          <p:nvPr>
            <p:ph idx="1"/>
          </p:nvPr>
        </p:nvSpPr>
        <p:spPr/>
        <p:txBody>
          <a:bodyPr>
            <a:noAutofit/>
          </a:bodyPr>
          <a:lstStyle/>
          <a:p>
            <a:r>
              <a:rPr lang="en-US" sz="2800" dirty="0"/>
              <a:t>Wordless communication, or body language, includes facial expressions, body movement and gestures, eye contact, posture, the tone of your voice, and even your muscle tension and breathing. The way you look, listen, move, and react to another person tells them more about how you’re feeling than words alone ever can.</a:t>
            </a:r>
          </a:p>
        </p:txBody>
      </p:sp>
      <p:pic>
        <p:nvPicPr>
          <p:cNvPr id="4" name="Picture 3" descr="http://3.bp.blogspot.com/_d-s_5fuE368/TThQDroeHiI/AAAAAAAABs8/zy4sGhejFR4/s1600/praatgroepen.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0" y="4495800"/>
            <a:ext cx="2348796" cy="1481667"/>
          </a:xfrm>
          <a:prstGeom prst="rect">
            <a:avLst/>
          </a:prstGeom>
          <a:noFill/>
          <a:ln>
            <a:noFill/>
          </a:ln>
        </p:spPr>
      </p:pic>
    </p:spTree>
    <p:extLst>
      <p:ext uri="{BB962C8B-B14F-4D97-AF65-F5344CB8AC3E}">
        <p14:creationId xmlns:p14="http://schemas.microsoft.com/office/powerpoint/2010/main" val="627750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tx1"/>
                </a:solidFill>
              </a:rPr>
              <a:t>Effective Communication……</a:t>
            </a:r>
          </a:p>
        </p:txBody>
      </p:sp>
      <p:sp>
        <p:nvSpPr>
          <p:cNvPr id="3" name="Content Placeholder 2"/>
          <p:cNvSpPr>
            <a:spLocks noGrp="1"/>
          </p:cNvSpPr>
          <p:nvPr>
            <p:ph idx="1"/>
          </p:nvPr>
        </p:nvSpPr>
        <p:spPr>
          <a:xfrm>
            <a:off x="2365689" y="1820334"/>
            <a:ext cx="7543801" cy="4023360"/>
          </a:xfrm>
        </p:spPr>
        <p:txBody>
          <a:bodyPr/>
          <a:lstStyle/>
          <a:p>
            <a:endParaRPr lang="en-US" dirty="0" smtClean="0"/>
          </a:p>
          <a:p>
            <a:r>
              <a:rPr lang="en-US" sz="3200" dirty="0"/>
              <a:t>Effective communication helps us better understand a person or situation and enables us to resolve differences, build trust and respect, and create environments where creative ideas, problem solving and </a:t>
            </a:r>
            <a:r>
              <a:rPr lang="en-US" sz="3200"/>
              <a:t>effectiveness can </a:t>
            </a:r>
            <a:r>
              <a:rPr lang="en-US" sz="3200" dirty="0"/>
              <a:t>flourish</a:t>
            </a:r>
            <a:r>
              <a:rPr lang="en-US" dirty="0"/>
              <a:t>.</a:t>
            </a:r>
          </a:p>
        </p:txBody>
      </p:sp>
      <p:pic>
        <p:nvPicPr>
          <p:cNvPr id="5" name="Picture 2" descr="http://thumbs.gograph.com/gg5619075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4876800"/>
            <a:ext cx="1908489" cy="1425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76325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96863" y="505797"/>
            <a:ext cx="8534400" cy="1143000"/>
          </a:xfrm>
          <a:solidFill>
            <a:srgbClr val="CCFF66"/>
          </a:solidFill>
        </p:spPr>
        <p:txBody>
          <a:bodyPr/>
          <a:lstStyle/>
          <a:p>
            <a:pPr eaLnBrk="1" hangingPunct="1"/>
            <a:r>
              <a:rPr lang="en-US" b="1" dirty="0" smtClean="0">
                <a:solidFill>
                  <a:schemeClr val="tx1"/>
                </a:solidFill>
              </a:rPr>
              <a:t>Conflict Resolution Triangle</a:t>
            </a:r>
          </a:p>
        </p:txBody>
      </p:sp>
      <p:grpSp>
        <p:nvGrpSpPr>
          <p:cNvPr id="17411" name="Group 4"/>
          <p:cNvGrpSpPr>
            <a:grpSpLocks/>
          </p:cNvGrpSpPr>
          <p:nvPr/>
        </p:nvGrpSpPr>
        <p:grpSpPr bwMode="auto">
          <a:xfrm>
            <a:off x="3124200" y="2133600"/>
            <a:ext cx="5981700" cy="4343400"/>
            <a:chOff x="1008" y="1059"/>
            <a:chExt cx="3768" cy="2733"/>
          </a:xfrm>
        </p:grpSpPr>
        <p:sp>
          <p:nvSpPr>
            <p:cNvPr id="17417" name="AutoShape 5"/>
            <p:cNvSpPr>
              <a:spLocks noChangeAspect="1" noChangeArrowheads="1"/>
            </p:cNvSpPr>
            <p:nvPr/>
          </p:nvSpPr>
          <p:spPr bwMode="auto">
            <a:xfrm>
              <a:off x="1915" y="1617"/>
              <a:ext cx="1942" cy="1675"/>
            </a:xfrm>
            <a:prstGeom prst="triangle">
              <a:avLst>
                <a:gd name="adj" fmla="val 50000"/>
              </a:avLst>
            </a:prstGeom>
            <a:solidFill>
              <a:srgbClr val="CCCCFF"/>
            </a:solidFill>
            <a:ln w="9525">
              <a:solidFill>
                <a:srgbClr val="000000"/>
              </a:solidFill>
              <a:miter lim="800000"/>
              <a:headEnd/>
              <a:tailEnd/>
            </a:ln>
          </p:spPr>
          <p:txBody>
            <a:bodyPr/>
            <a:lstStyle/>
            <a:p>
              <a:endParaRPr lang="en-US"/>
            </a:p>
          </p:txBody>
        </p:sp>
        <p:sp>
          <p:nvSpPr>
            <p:cNvPr id="17418" name="Oval 6"/>
            <p:cNvSpPr>
              <a:spLocks noChangeArrowheads="1"/>
            </p:cNvSpPr>
            <p:nvPr/>
          </p:nvSpPr>
          <p:spPr bwMode="auto">
            <a:xfrm>
              <a:off x="1008" y="3234"/>
              <a:ext cx="1116" cy="558"/>
            </a:xfrm>
            <a:prstGeom prst="ellipse">
              <a:avLst/>
            </a:prstGeom>
            <a:solidFill>
              <a:srgbClr val="FFFFCC"/>
            </a:solidFill>
            <a:ln w="9525">
              <a:solidFill>
                <a:srgbClr val="000000"/>
              </a:solidFill>
              <a:round/>
              <a:headEnd/>
              <a:tailEnd/>
            </a:ln>
          </p:spPr>
          <p:txBody>
            <a:bodyPr/>
            <a:lstStyle/>
            <a:p>
              <a:endParaRPr lang="en-US"/>
            </a:p>
          </p:txBody>
        </p:sp>
        <p:sp>
          <p:nvSpPr>
            <p:cNvPr id="17419" name="Oval 7"/>
            <p:cNvSpPr>
              <a:spLocks noChangeArrowheads="1"/>
            </p:cNvSpPr>
            <p:nvPr/>
          </p:nvSpPr>
          <p:spPr bwMode="auto">
            <a:xfrm>
              <a:off x="2334" y="1059"/>
              <a:ext cx="1116" cy="558"/>
            </a:xfrm>
            <a:prstGeom prst="ellipse">
              <a:avLst/>
            </a:prstGeom>
            <a:solidFill>
              <a:srgbClr val="FFBE7D"/>
            </a:solidFill>
            <a:ln w="9525">
              <a:solidFill>
                <a:srgbClr val="000000"/>
              </a:solidFill>
              <a:round/>
              <a:headEnd/>
              <a:tailEnd/>
            </a:ln>
          </p:spPr>
          <p:txBody>
            <a:bodyPr/>
            <a:lstStyle/>
            <a:p>
              <a:endParaRPr lang="en-US"/>
            </a:p>
          </p:txBody>
        </p:sp>
        <p:sp>
          <p:nvSpPr>
            <p:cNvPr id="17420" name="Oval 8"/>
            <p:cNvSpPr>
              <a:spLocks noChangeArrowheads="1"/>
            </p:cNvSpPr>
            <p:nvPr/>
          </p:nvSpPr>
          <p:spPr bwMode="auto">
            <a:xfrm>
              <a:off x="3660" y="3234"/>
              <a:ext cx="1116" cy="558"/>
            </a:xfrm>
            <a:prstGeom prst="ellipse">
              <a:avLst/>
            </a:prstGeom>
            <a:solidFill>
              <a:srgbClr val="D8EBB3"/>
            </a:solidFill>
            <a:ln w="9525">
              <a:solidFill>
                <a:srgbClr val="000000"/>
              </a:solidFill>
              <a:round/>
              <a:headEnd/>
              <a:tailEnd/>
            </a:ln>
          </p:spPr>
          <p:txBody>
            <a:bodyPr/>
            <a:lstStyle/>
            <a:p>
              <a:endParaRPr lang="en-US"/>
            </a:p>
          </p:txBody>
        </p:sp>
      </p:grpSp>
      <p:sp>
        <p:nvSpPr>
          <p:cNvPr id="17412" name="Text Box 9"/>
          <p:cNvSpPr txBox="1">
            <a:spLocks noChangeArrowheads="1"/>
          </p:cNvSpPr>
          <p:nvPr/>
        </p:nvSpPr>
        <p:spPr bwMode="auto">
          <a:xfrm>
            <a:off x="5105400" y="236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t>Relationships</a:t>
            </a:r>
          </a:p>
        </p:txBody>
      </p:sp>
      <p:sp>
        <p:nvSpPr>
          <p:cNvPr id="50186" name="Text Box 10"/>
          <p:cNvSpPr txBox="1">
            <a:spLocks noChangeArrowheads="1"/>
          </p:cNvSpPr>
          <p:nvPr/>
        </p:nvSpPr>
        <p:spPr bwMode="auto">
          <a:xfrm>
            <a:off x="7543800" y="57912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t>Emotions</a:t>
            </a:r>
          </a:p>
        </p:txBody>
      </p:sp>
      <p:sp>
        <p:nvSpPr>
          <p:cNvPr id="50187" name="Text Box 11"/>
          <p:cNvSpPr txBox="1">
            <a:spLocks noChangeArrowheads="1"/>
          </p:cNvSpPr>
          <p:nvPr/>
        </p:nvSpPr>
        <p:spPr bwMode="auto">
          <a:xfrm>
            <a:off x="3276600" y="57912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t>Issues</a:t>
            </a:r>
          </a:p>
        </p:txBody>
      </p:sp>
      <p:sp>
        <p:nvSpPr>
          <p:cNvPr id="17415" name="Text Box 12"/>
          <p:cNvSpPr txBox="1">
            <a:spLocks noChangeArrowheads="1"/>
          </p:cNvSpPr>
          <p:nvPr/>
        </p:nvSpPr>
        <p:spPr bwMode="auto">
          <a:xfrm>
            <a:off x="3276600" y="5715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p>
        </p:txBody>
      </p:sp>
      <p:sp>
        <p:nvSpPr>
          <p:cNvPr id="50189" name="Text Box 13"/>
          <p:cNvSpPr txBox="1">
            <a:spLocks noChangeArrowheads="1"/>
          </p:cNvSpPr>
          <p:nvPr/>
        </p:nvSpPr>
        <p:spPr bwMode="auto">
          <a:xfrm>
            <a:off x="5334000" y="23622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p>
        </p:txBody>
      </p:sp>
    </p:spTree>
    <p:extLst>
      <p:ext uri="{BB962C8B-B14F-4D97-AF65-F5344CB8AC3E}">
        <p14:creationId xmlns:p14="http://schemas.microsoft.com/office/powerpoint/2010/main" val="920481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50189"/>
                                        </p:tgtEl>
                                        <p:attrNameLst>
                                          <p:attrName>style.visibility</p:attrName>
                                        </p:attrNameLst>
                                      </p:cBhvr>
                                      <p:to>
                                        <p:strVal val="visible"/>
                                      </p:to>
                                    </p:set>
                                    <p:animEffect transition="in" filter="dissolve">
                                      <p:cBhvr>
                                        <p:cTn id="7" dur="500"/>
                                        <p:tgtEl>
                                          <p:spTgt spid="501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0186"/>
                                        </p:tgtEl>
                                        <p:attrNameLst>
                                          <p:attrName>style.visibility</p:attrName>
                                        </p:attrNameLst>
                                      </p:cBhvr>
                                      <p:to>
                                        <p:strVal val="visible"/>
                                      </p:to>
                                    </p:set>
                                    <p:animEffect transition="in" filter="blinds(horizontal)">
                                      <p:cBhvr>
                                        <p:cTn id="12" dur="500"/>
                                        <p:tgtEl>
                                          <p:spTgt spid="501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0187"/>
                                        </p:tgtEl>
                                        <p:attrNameLst>
                                          <p:attrName>style.visibility</p:attrName>
                                        </p:attrNameLst>
                                      </p:cBhvr>
                                      <p:to>
                                        <p:strVal val="visible"/>
                                      </p:to>
                                    </p:set>
                                    <p:animEffect transition="in" filter="dissolve">
                                      <p:cBhvr>
                                        <p:cTn id="17" dur="500"/>
                                        <p:tgtEl>
                                          <p:spTgt spid="50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6" grpId="0"/>
      <p:bldP spid="50187" grpId="0"/>
      <p:bldP spid="501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2800" dirty="0" smtClean="0"/>
          </a:p>
          <a:p>
            <a:r>
              <a:rPr lang="en-US" sz="2800" i="1" dirty="0" smtClean="0">
                <a:solidFill>
                  <a:schemeClr val="tx1"/>
                </a:solidFill>
              </a:rPr>
              <a:t>The ultimate measure of a man is not where he stands </a:t>
            </a:r>
          </a:p>
          <a:p>
            <a:r>
              <a:rPr lang="en-US" sz="2800" i="1" dirty="0" smtClean="0">
                <a:solidFill>
                  <a:schemeClr val="tx1"/>
                </a:solidFill>
              </a:rPr>
              <a:t>in moments of comfort and convenience, but where </a:t>
            </a:r>
          </a:p>
          <a:p>
            <a:r>
              <a:rPr lang="en-US" sz="2800" i="1" dirty="0" smtClean="0">
                <a:solidFill>
                  <a:schemeClr val="tx1"/>
                </a:solidFill>
              </a:rPr>
              <a:t>he stands at times of challenge and controversy.</a:t>
            </a:r>
          </a:p>
          <a:p>
            <a:endParaRPr lang="en-US" sz="2800" i="1" dirty="0">
              <a:solidFill>
                <a:schemeClr val="tx1"/>
              </a:solidFill>
            </a:endParaRPr>
          </a:p>
          <a:p>
            <a:pPr algn="r"/>
            <a:r>
              <a:rPr lang="en-US" sz="2800" b="1" dirty="0" smtClean="0">
                <a:solidFill>
                  <a:schemeClr val="tx1"/>
                </a:solidFill>
              </a:rPr>
              <a:t>Martin Luther King, Jr.</a:t>
            </a:r>
            <a:endParaRPr lang="en-US" sz="2800" b="1" dirty="0">
              <a:solidFill>
                <a:schemeClr val="tx1"/>
              </a:solidFill>
            </a:endParaRPr>
          </a:p>
        </p:txBody>
      </p:sp>
      <p:pic>
        <p:nvPicPr>
          <p:cNvPr id="6" name="Picture 5" descr="http://comps.canstockphoto.com/can-stock-photo_csp953017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2578" y="4845654"/>
            <a:ext cx="1573357" cy="1511812"/>
          </a:xfrm>
          <a:prstGeom prst="rect">
            <a:avLst/>
          </a:prstGeom>
          <a:noFill/>
          <a:ln>
            <a:noFill/>
          </a:ln>
        </p:spPr>
      </p:pic>
    </p:spTree>
    <p:extLst>
      <p:ext uri="{BB962C8B-B14F-4D97-AF65-F5344CB8AC3E}">
        <p14:creationId xmlns:p14="http://schemas.microsoft.com/office/powerpoint/2010/main" val="40528102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The “I” Statements………….</a:t>
            </a:r>
            <a:endParaRPr lang="en-US" b="1" dirty="0">
              <a:solidFill>
                <a:schemeClr val="tx1"/>
              </a:solidFill>
            </a:endParaRPr>
          </a:p>
        </p:txBody>
      </p:sp>
      <p:sp>
        <p:nvSpPr>
          <p:cNvPr id="3" name="Content Placeholder 2"/>
          <p:cNvSpPr>
            <a:spLocks noGrp="1"/>
          </p:cNvSpPr>
          <p:nvPr>
            <p:ph idx="1"/>
          </p:nvPr>
        </p:nvSpPr>
        <p:spPr/>
        <p:txBody>
          <a:bodyPr/>
          <a:lstStyle/>
          <a:p>
            <a:pPr>
              <a:buFont typeface="Wingdings" panose="05000000000000000000" pitchFamily="2" charset="2"/>
              <a:buChar char="§"/>
            </a:pPr>
            <a:r>
              <a:rPr lang="en-US" b="1" dirty="0">
                <a:solidFill>
                  <a:schemeClr val="tx1"/>
                </a:solidFill>
              </a:rPr>
              <a:t>I want…..</a:t>
            </a:r>
          </a:p>
          <a:p>
            <a:pPr>
              <a:buFont typeface="Wingdings" panose="05000000000000000000" pitchFamily="2" charset="2"/>
              <a:buChar char="§"/>
            </a:pPr>
            <a:r>
              <a:rPr lang="en-US" b="1" dirty="0">
                <a:solidFill>
                  <a:schemeClr val="tx1"/>
                </a:solidFill>
              </a:rPr>
              <a:t>I feel</a:t>
            </a:r>
          </a:p>
          <a:p>
            <a:pPr>
              <a:buFont typeface="Wingdings" panose="05000000000000000000" pitchFamily="2" charset="2"/>
              <a:buChar char="§"/>
            </a:pPr>
            <a:r>
              <a:rPr lang="en-US" b="1" dirty="0">
                <a:solidFill>
                  <a:schemeClr val="tx1"/>
                </a:solidFill>
              </a:rPr>
              <a:t>I would appreciate it if</a:t>
            </a:r>
          </a:p>
          <a:p>
            <a:pPr>
              <a:buFont typeface="Wingdings" panose="05000000000000000000" pitchFamily="2" charset="2"/>
              <a:buChar char="§"/>
            </a:pPr>
            <a:r>
              <a:rPr lang="en-US" b="1" dirty="0">
                <a:solidFill>
                  <a:schemeClr val="tx1"/>
                </a:solidFill>
              </a:rPr>
              <a:t>I think</a:t>
            </a:r>
          </a:p>
          <a:p>
            <a:pPr>
              <a:buFont typeface="Wingdings" panose="05000000000000000000" pitchFamily="2" charset="2"/>
              <a:buChar char="§"/>
            </a:pPr>
            <a:r>
              <a:rPr lang="en-US" b="1" dirty="0">
                <a:solidFill>
                  <a:schemeClr val="tx1"/>
                </a:solidFill>
              </a:rPr>
              <a:t>I need</a:t>
            </a:r>
          </a:p>
          <a:p>
            <a:pPr>
              <a:buFont typeface="Wingdings" panose="05000000000000000000" pitchFamily="2" charset="2"/>
              <a:buChar char="§"/>
            </a:pPr>
            <a:r>
              <a:rPr lang="en-US" b="1" dirty="0">
                <a:solidFill>
                  <a:schemeClr val="tx1"/>
                </a:solidFill>
              </a:rPr>
              <a:t>I understood you to say</a:t>
            </a:r>
          </a:p>
          <a:p>
            <a:pPr>
              <a:buFont typeface="Wingdings" panose="05000000000000000000" pitchFamily="2" charset="2"/>
              <a:buChar char="§"/>
            </a:pPr>
            <a:r>
              <a:rPr lang="en-US" b="1" dirty="0">
                <a:solidFill>
                  <a:schemeClr val="tx1"/>
                </a:solidFill>
              </a:rPr>
              <a:t>It was my understanding that…</a:t>
            </a:r>
          </a:p>
          <a:p>
            <a:pPr>
              <a:buFont typeface="Wingdings" panose="05000000000000000000" pitchFamily="2" charset="2"/>
              <a:buChar char="§"/>
            </a:pPr>
            <a:r>
              <a:rPr lang="en-US" b="1" dirty="0">
                <a:solidFill>
                  <a:schemeClr val="tx1"/>
                </a:solidFill>
              </a:rPr>
              <a:t>I guess I misheard. Please….</a:t>
            </a:r>
          </a:p>
          <a:p>
            <a:pPr>
              <a:buFont typeface="Wingdings" panose="05000000000000000000" pitchFamily="2" charset="2"/>
              <a:buChar char="§"/>
            </a:pPr>
            <a:r>
              <a:rPr lang="en-US" b="1" dirty="0">
                <a:solidFill>
                  <a:schemeClr val="tx1"/>
                </a:solidFill>
              </a:rPr>
              <a:t>Perhaps I wasn’t clear…I’d like….</a:t>
            </a:r>
          </a:p>
          <a:p>
            <a:endParaRPr lang="en-US" dirty="0"/>
          </a:p>
        </p:txBody>
      </p:sp>
      <p:pic>
        <p:nvPicPr>
          <p:cNvPr id="4" name="Picture 3" descr="https://encrypted-tbn3.gstatic.com/images?q=tbn:ANd9GcRla7sffFyhqRyUqKqtvmFz5wL2en4gXiFGpGoA4IQJlB__uMNp"/>
          <p:cNvPicPr/>
          <p:nvPr/>
        </p:nvPicPr>
        <p:blipFill>
          <a:blip r:embed="rId3">
            <a:extLst>
              <a:ext uri="{28A0092B-C50C-407E-A947-70E740481C1C}">
                <a14:useLocalDpi xmlns:a14="http://schemas.microsoft.com/office/drawing/2010/main" val="0"/>
              </a:ext>
            </a:extLst>
          </a:blip>
          <a:srcRect/>
          <a:stretch>
            <a:fillRect/>
          </a:stretch>
        </p:blipFill>
        <p:spPr bwMode="auto">
          <a:xfrm>
            <a:off x="6296140" y="3294044"/>
            <a:ext cx="2517353" cy="2995936"/>
          </a:xfrm>
          <a:prstGeom prst="rect">
            <a:avLst/>
          </a:prstGeom>
          <a:noFill/>
          <a:ln>
            <a:noFill/>
          </a:ln>
        </p:spPr>
      </p:pic>
    </p:spTree>
    <p:extLst>
      <p:ext uri="{BB962C8B-B14F-4D97-AF65-F5344CB8AC3E}">
        <p14:creationId xmlns:p14="http://schemas.microsoft.com/office/powerpoint/2010/main" val="5380337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Three Steps to Resolve Conflict</a:t>
            </a:r>
            <a:endParaRPr lang="en-US" b="1" dirty="0">
              <a:solidFill>
                <a:schemeClr val="tx1"/>
              </a:solidFill>
            </a:endParaRPr>
          </a:p>
        </p:txBody>
      </p:sp>
      <p:sp>
        <p:nvSpPr>
          <p:cNvPr id="3" name="Content Placeholder 2"/>
          <p:cNvSpPr>
            <a:spLocks noGrp="1"/>
          </p:cNvSpPr>
          <p:nvPr>
            <p:ph idx="1"/>
          </p:nvPr>
        </p:nvSpPr>
        <p:spPr/>
        <p:txBody>
          <a:bodyPr>
            <a:noAutofit/>
          </a:bodyPr>
          <a:lstStyle/>
          <a:p>
            <a:r>
              <a:rPr lang="en-US" sz="2800" dirty="0" smtClean="0"/>
              <a:t>STEP ONE:  </a:t>
            </a:r>
            <a:endParaRPr lang="en-US" sz="2800" dirty="0" smtClean="0"/>
          </a:p>
          <a:p>
            <a:r>
              <a:rPr lang="en-US" sz="2800" u="sng" dirty="0" smtClean="0"/>
              <a:t>Agree</a:t>
            </a:r>
            <a:r>
              <a:rPr lang="en-US" sz="2800" dirty="0" smtClean="0"/>
              <a:t> </a:t>
            </a:r>
            <a:r>
              <a:rPr lang="en-US" sz="2800" dirty="0" smtClean="0"/>
              <a:t>on the Specific </a:t>
            </a:r>
            <a:r>
              <a:rPr lang="en-US" sz="2800" dirty="0" smtClean="0"/>
              <a:t>Conflict – Go Directly to the Source</a:t>
            </a:r>
            <a:endParaRPr lang="en-US" sz="2800" dirty="0" smtClean="0"/>
          </a:p>
          <a:p>
            <a:pPr lvl="1">
              <a:buFont typeface="Arial" panose="020B0604020202020204" pitchFamily="34" charset="0"/>
              <a:buChar char="•"/>
            </a:pPr>
            <a:r>
              <a:rPr lang="en-US" sz="2800" dirty="0" smtClean="0"/>
              <a:t>Use active listening skills</a:t>
            </a:r>
          </a:p>
          <a:p>
            <a:pPr lvl="1">
              <a:buFont typeface="Arial" panose="020B0604020202020204" pitchFamily="34" charset="0"/>
              <a:buChar char="•"/>
            </a:pPr>
            <a:r>
              <a:rPr lang="en-US" sz="2800" dirty="0" smtClean="0"/>
              <a:t>Each side presents point of view</a:t>
            </a:r>
          </a:p>
          <a:p>
            <a:pPr lvl="1">
              <a:buFont typeface="Arial" panose="020B0604020202020204" pitchFamily="34" charset="0"/>
              <a:buChar char="•"/>
            </a:pPr>
            <a:r>
              <a:rPr lang="en-US" sz="2800" dirty="0" smtClean="0"/>
              <a:t>Listen with empathy</a:t>
            </a:r>
          </a:p>
          <a:p>
            <a:pPr lvl="1">
              <a:buFont typeface="Arial" panose="020B0604020202020204" pitchFamily="34" charset="0"/>
              <a:buChar char="•"/>
            </a:pPr>
            <a:r>
              <a:rPr lang="en-US" sz="2800" dirty="0" smtClean="0"/>
              <a:t>Use “I” statements, not you statements</a:t>
            </a:r>
          </a:p>
          <a:p>
            <a:pPr lvl="1">
              <a:buFont typeface="Arial" panose="020B0604020202020204" pitchFamily="34" charset="0"/>
              <a:buChar char="•"/>
            </a:pPr>
            <a:r>
              <a:rPr lang="en-US" sz="2800" dirty="0" smtClean="0"/>
              <a:t>Each side states which behaviors must be changed to resolve the conflict</a:t>
            </a:r>
          </a:p>
          <a:p>
            <a:pPr lvl="1">
              <a:buFont typeface="Arial" panose="020B0604020202020204" pitchFamily="34" charset="0"/>
              <a:buChar char="•"/>
            </a:pPr>
            <a:r>
              <a:rPr lang="en-US" sz="2800" dirty="0" smtClean="0"/>
              <a:t>Each side shares positive statements about the other</a:t>
            </a:r>
          </a:p>
          <a:p>
            <a:pPr lvl="1">
              <a:buFont typeface="Arial" panose="020B0604020202020204" pitchFamily="34" charset="0"/>
              <a:buChar char="•"/>
            </a:pPr>
            <a:r>
              <a:rPr lang="en-US" sz="2800" dirty="0" smtClean="0"/>
              <a:t>Both sides mutually agree on the specific conflict </a:t>
            </a:r>
            <a:endParaRPr lang="en-US" sz="2800" dirty="0"/>
          </a:p>
        </p:txBody>
      </p:sp>
    </p:spTree>
    <p:extLst>
      <p:ext uri="{BB962C8B-B14F-4D97-AF65-F5344CB8AC3E}">
        <p14:creationId xmlns:p14="http://schemas.microsoft.com/office/powerpoint/2010/main" val="335280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Three Steps to Resolve Conflict</a:t>
            </a:r>
          </a:p>
        </p:txBody>
      </p:sp>
      <p:sp>
        <p:nvSpPr>
          <p:cNvPr id="3" name="Content Placeholder 2"/>
          <p:cNvSpPr>
            <a:spLocks noGrp="1"/>
          </p:cNvSpPr>
          <p:nvPr>
            <p:ph idx="1"/>
          </p:nvPr>
        </p:nvSpPr>
        <p:spPr/>
        <p:txBody>
          <a:bodyPr>
            <a:normAutofit/>
          </a:bodyPr>
          <a:lstStyle/>
          <a:p>
            <a:endParaRPr lang="en-US" sz="2800" dirty="0" smtClean="0"/>
          </a:p>
          <a:p>
            <a:r>
              <a:rPr lang="en-US" sz="2800" dirty="0" smtClean="0">
                <a:solidFill>
                  <a:schemeClr val="tx1"/>
                </a:solidFill>
              </a:rPr>
              <a:t>STEP TWO:  </a:t>
            </a:r>
            <a:endParaRPr lang="en-US" sz="2800" dirty="0" smtClean="0">
              <a:solidFill>
                <a:schemeClr val="tx1"/>
              </a:solidFill>
            </a:endParaRPr>
          </a:p>
          <a:p>
            <a:r>
              <a:rPr lang="en-US" sz="2800" dirty="0" smtClean="0">
                <a:solidFill>
                  <a:schemeClr val="tx1"/>
                </a:solidFill>
              </a:rPr>
              <a:t>Brainstorm </a:t>
            </a:r>
            <a:r>
              <a:rPr lang="en-US" sz="2800" dirty="0" smtClean="0">
                <a:solidFill>
                  <a:schemeClr val="tx1"/>
                </a:solidFill>
              </a:rPr>
              <a:t>possible </a:t>
            </a:r>
            <a:r>
              <a:rPr lang="en-US" sz="2800" dirty="0" smtClean="0">
                <a:solidFill>
                  <a:schemeClr val="tx1"/>
                </a:solidFill>
              </a:rPr>
              <a:t>solutions – Bring the Parties Together</a:t>
            </a:r>
            <a:endParaRPr lang="en-US" sz="2800" dirty="0" smtClean="0">
              <a:solidFill>
                <a:schemeClr val="tx1"/>
              </a:solidFill>
            </a:endParaRPr>
          </a:p>
          <a:p>
            <a:pPr lvl="1">
              <a:buFont typeface="Arial" panose="020B0604020202020204" pitchFamily="34" charset="0"/>
              <a:buChar char="•"/>
            </a:pPr>
            <a:r>
              <a:rPr lang="en-US" sz="2600" dirty="0" smtClean="0">
                <a:solidFill>
                  <a:schemeClr val="tx1"/>
                </a:solidFill>
              </a:rPr>
              <a:t>   What would it take to resolve the conflict?</a:t>
            </a:r>
          </a:p>
          <a:p>
            <a:pPr lvl="1">
              <a:buFont typeface="Arial" panose="020B0604020202020204" pitchFamily="34" charset="0"/>
              <a:buChar char="•"/>
            </a:pPr>
            <a:r>
              <a:rPr lang="en-US" sz="2600" dirty="0" smtClean="0">
                <a:solidFill>
                  <a:schemeClr val="tx1"/>
                </a:solidFill>
              </a:rPr>
              <a:t>   What would each side have to do differently?</a:t>
            </a:r>
          </a:p>
          <a:p>
            <a:pPr lvl="1">
              <a:buFont typeface="Arial" panose="020B0604020202020204" pitchFamily="34" charset="0"/>
              <a:buChar char="•"/>
            </a:pPr>
            <a:r>
              <a:rPr lang="en-US" sz="2600" dirty="0" smtClean="0">
                <a:solidFill>
                  <a:schemeClr val="tx1"/>
                </a:solidFill>
              </a:rPr>
              <a:t>   Be open to new ideas, including ones never considered</a:t>
            </a:r>
          </a:p>
          <a:p>
            <a:pPr marL="0" indent="0">
              <a:buNone/>
            </a:pPr>
            <a:r>
              <a:rPr lang="en-US" sz="2800" dirty="0" smtClean="0">
                <a:solidFill>
                  <a:schemeClr val="tx1"/>
                </a:solidFill>
              </a:rPr>
              <a:t> </a:t>
            </a:r>
            <a:endParaRPr lang="en-US" sz="2800" dirty="0">
              <a:solidFill>
                <a:schemeClr val="tx1"/>
              </a:solidFill>
            </a:endParaRPr>
          </a:p>
        </p:txBody>
      </p:sp>
    </p:spTree>
    <p:extLst>
      <p:ext uri="{BB962C8B-B14F-4D97-AF65-F5344CB8AC3E}">
        <p14:creationId xmlns:p14="http://schemas.microsoft.com/office/powerpoint/2010/main" val="29761150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Three Steps to Resolve Conflict</a:t>
            </a:r>
          </a:p>
        </p:txBody>
      </p:sp>
      <p:sp>
        <p:nvSpPr>
          <p:cNvPr id="3" name="Content Placeholder 2"/>
          <p:cNvSpPr>
            <a:spLocks noGrp="1"/>
          </p:cNvSpPr>
          <p:nvPr>
            <p:ph idx="1"/>
          </p:nvPr>
        </p:nvSpPr>
        <p:spPr/>
        <p:txBody>
          <a:bodyPr>
            <a:normAutofit/>
          </a:bodyPr>
          <a:lstStyle/>
          <a:p>
            <a:endParaRPr lang="en-US" sz="2800" dirty="0" smtClean="0"/>
          </a:p>
          <a:p>
            <a:r>
              <a:rPr lang="en-US" sz="2800" dirty="0" smtClean="0">
                <a:solidFill>
                  <a:schemeClr val="tx1"/>
                </a:solidFill>
              </a:rPr>
              <a:t>STEP THREE:  </a:t>
            </a:r>
            <a:r>
              <a:rPr lang="en-US" sz="2800" dirty="0" smtClean="0">
                <a:solidFill>
                  <a:schemeClr val="tx1"/>
                </a:solidFill>
              </a:rPr>
              <a:t>Come to a Resolution - Select </a:t>
            </a:r>
            <a:r>
              <a:rPr lang="en-US" sz="2800" dirty="0" smtClean="0">
                <a:solidFill>
                  <a:schemeClr val="tx1"/>
                </a:solidFill>
              </a:rPr>
              <a:t>the best </a:t>
            </a:r>
            <a:r>
              <a:rPr lang="en-US" sz="2800" u="sng" dirty="0" smtClean="0">
                <a:solidFill>
                  <a:schemeClr val="tx1"/>
                </a:solidFill>
              </a:rPr>
              <a:t>solution</a:t>
            </a:r>
          </a:p>
          <a:p>
            <a:pPr lvl="1">
              <a:buFont typeface="Arial" panose="020B0604020202020204" pitchFamily="34" charset="0"/>
              <a:buChar char="•"/>
            </a:pPr>
            <a:r>
              <a:rPr lang="en-US" sz="2800" b="1" u="sng" dirty="0" smtClean="0">
                <a:solidFill>
                  <a:schemeClr val="tx1"/>
                </a:solidFill>
              </a:rPr>
              <a:t>Win/Win</a:t>
            </a:r>
          </a:p>
          <a:p>
            <a:pPr lvl="1">
              <a:buFont typeface="Arial" panose="020B0604020202020204" pitchFamily="34" charset="0"/>
              <a:buChar char="•"/>
            </a:pPr>
            <a:r>
              <a:rPr lang="en-US" sz="2800" dirty="0" smtClean="0">
                <a:solidFill>
                  <a:schemeClr val="tx1"/>
                </a:solidFill>
              </a:rPr>
              <a:t>Win/Lose</a:t>
            </a:r>
          </a:p>
          <a:p>
            <a:pPr lvl="1">
              <a:buFont typeface="Arial" panose="020B0604020202020204" pitchFamily="34" charset="0"/>
              <a:buChar char="•"/>
            </a:pPr>
            <a:r>
              <a:rPr lang="en-US" sz="2800" dirty="0" smtClean="0">
                <a:solidFill>
                  <a:schemeClr val="tx1"/>
                </a:solidFill>
              </a:rPr>
              <a:t>Lose/Win</a:t>
            </a:r>
          </a:p>
          <a:p>
            <a:pPr lvl="1">
              <a:buFont typeface="Arial" panose="020B0604020202020204" pitchFamily="34" charset="0"/>
              <a:buChar char="•"/>
            </a:pPr>
            <a:r>
              <a:rPr lang="en-US" sz="2800" dirty="0" smtClean="0">
                <a:solidFill>
                  <a:schemeClr val="tx1"/>
                </a:solidFill>
              </a:rPr>
              <a:t>Lose/Lose      </a:t>
            </a:r>
            <a:endParaRPr lang="en-US" sz="2800" dirty="0">
              <a:solidFill>
                <a:schemeClr val="tx1"/>
              </a:solidFill>
            </a:endParaRPr>
          </a:p>
        </p:txBody>
      </p:sp>
      <p:pic>
        <p:nvPicPr>
          <p:cNvPr id="5" name="Picture 4" descr="http://www1.free-clipart.net/gallery2/clipart/Hands/Handshake_03.jpg"/>
          <p:cNvPicPr/>
          <p:nvPr/>
        </p:nvPicPr>
        <p:blipFill>
          <a:blip r:embed="rId3">
            <a:extLst>
              <a:ext uri="{28A0092B-C50C-407E-A947-70E740481C1C}">
                <a14:useLocalDpi xmlns:a14="http://schemas.microsoft.com/office/drawing/2010/main" val="0"/>
              </a:ext>
            </a:extLst>
          </a:blip>
          <a:srcRect/>
          <a:stretch>
            <a:fillRect/>
          </a:stretch>
        </p:blipFill>
        <p:spPr bwMode="auto">
          <a:xfrm>
            <a:off x="5133861" y="3426876"/>
            <a:ext cx="3610836" cy="2180710"/>
          </a:xfrm>
          <a:prstGeom prst="rect">
            <a:avLst/>
          </a:prstGeom>
          <a:noFill/>
          <a:ln>
            <a:noFill/>
          </a:ln>
        </p:spPr>
      </p:pic>
    </p:spTree>
    <p:extLst>
      <p:ext uri="{BB962C8B-B14F-4D97-AF65-F5344CB8AC3E}">
        <p14:creationId xmlns:p14="http://schemas.microsoft.com/office/powerpoint/2010/main" val="33197296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Fighting Ground Rules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endParaRPr lang="en-US" sz="2800" dirty="0" smtClean="0"/>
          </a:p>
          <a:p>
            <a:pPr>
              <a:buFont typeface="Wingdings" panose="05000000000000000000" pitchFamily="2" charset="2"/>
              <a:buChar char="q"/>
            </a:pPr>
            <a:r>
              <a:rPr lang="en-US" sz="2800" dirty="0" smtClean="0"/>
              <a:t>Remain calm</a:t>
            </a:r>
          </a:p>
          <a:p>
            <a:pPr>
              <a:buFont typeface="Wingdings" panose="05000000000000000000" pitchFamily="2" charset="2"/>
              <a:buChar char="q"/>
            </a:pPr>
            <a:r>
              <a:rPr lang="en-US" sz="2800" dirty="0" smtClean="0"/>
              <a:t>Express feelings in words not actions</a:t>
            </a:r>
          </a:p>
          <a:p>
            <a:pPr>
              <a:buFont typeface="Wingdings" panose="05000000000000000000" pitchFamily="2" charset="2"/>
              <a:buChar char="q"/>
            </a:pPr>
            <a:r>
              <a:rPr lang="en-US" sz="2800" dirty="0" smtClean="0"/>
              <a:t>Be specific about the issues</a:t>
            </a:r>
          </a:p>
          <a:p>
            <a:pPr>
              <a:buFont typeface="Wingdings" panose="05000000000000000000" pitchFamily="2" charset="2"/>
              <a:buChar char="q"/>
            </a:pPr>
            <a:r>
              <a:rPr lang="en-US" sz="2800" dirty="0" smtClean="0"/>
              <a:t>Deal with only one issue at a time</a:t>
            </a:r>
          </a:p>
          <a:p>
            <a:pPr>
              <a:buFont typeface="Wingdings" panose="05000000000000000000" pitchFamily="2" charset="2"/>
              <a:buChar char="q"/>
            </a:pPr>
            <a:r>
              <a:rPr lang="en-US" sz="2800" dirty="0" smtClean="0"/>
              <a:t>No hitting below the belt</a:t>
            </a:r>
          </a:p>
          <a:p>
            <a:pPr>
              <a:buFont typeface="Wingdings" panose="05000000000000000000" pitchFamily="2" charset="2"/>
              <a:buChar char="q"/>
            </a:pPr>
            <a:r>
              <a:rPr lang="en-US" sz="2800" dirty="0" smtClean="0"/>
              <a:t>Avoid Accusations</a:t>
            </a:r>
            <a:endParaRPr lang="en-US" sz="2800" dirty="0"/>
          </a:p>
        </p:txBody>
      </p:sp>
    </p:spTree>
    <p:extLst>
      <p:ext uri="{BB962C8B-B14F-4D97-AF65-F5344CB8AC3E}">
        <p14:creationId xmlns:p14="http://schemas.microsoft.com/office/powerpoint/2010/main" val="3108255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Fair Fighting Ground Rules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endParaRPr lang="en-US" sz="2800" dirty="0" smtClean="0"/>
          </a:p>
          <a:p>
            <a:pPr>
              <a:buFont typeface="Wingdings" panose="05000000000000000000" pitchFamily="2" charset="2"/>
              <a:buChar char="q"/>
            </a:pPr>
            <a:r>
              <a:rPr lang="en-US" sz="2800" dirty="0" smtClean="0"/>
              <a:t>Try not to generalize</a:t>
            </a:r>
          </a:p>
          <a:p>
            <a:pPr>
              <a:buFont typeface="Wingdings" panose="05000000000000000000" pitchFamily="2" charset="2"/>
              <a:buChar char="q"/>
            </a:pPr>
            <a:r>
              <a:rPr lang="en-US" sz="2800" dirty="0" smtClean="0"/>
              <a:t>Avoid make believe</a:t>
            </a:r>
          </a:p>
          <a:p>
            <a:pPr>
              <a:buFont typeface="Wingdings" panose="05000000000000000000" pitchFamily="2" charset="2"/>
              <a:buChar char="q"/>
            </a:pPr>
            <a:r>
              <a:rPr lang="en-US" sz="2800" dirty="0" smtClean="0"/>
              <a:t>Don’t stockpile</a:t>
            </a:r>
          </a:p>
          <a:p>
            <a:pPr>
              <a:buFont typeface="Wingdings" panose="05000000000000000000" pitchFamily="2" charset="2"/>
              <a:buChar char="q"/>
            </a:pPr>
            <a:r>
              <a:rPr lang="en-US" sz="2800" dirty="0" smtClean="0"/>
              <a:t>Avoid clamming up</a:t>
            </a:r>
          </a:p>
          <a:p>
            <a:pPr>
              <a:buFont typeface="Wingdings" panose="05000000000000000000" pitchFamily="2" charset="2"/>
              <a:buChar char="q"/>
            </a:pPr>
            <a:r>
              <a:rPr lang="en-US" sz="2800" dirty="0" smtClean="0"/>
              <a:t>Establish additional common ground rules</a:t>
            </a:r>
          </a:p>
        </p:txBody>
      </p:sp>
    </p:spTree>
    <p:extLst>
      <p:ext uri="{BB962C8B-B14F-4D97-AF65-F5344CB8AC3E}">
        <p14:creationId xmlns:p14="http://schemas.microsoft.com/office/powerpoint/2010/main" val="896945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Signs That Conflict at Work Is Subsiding</a:t>
            </a:r>
            <a:endParaRPr lang="en-US" dirty="0"/>
          </a:p>
        </p:txBody>
      </p:sp>
      <p:sp>
        <p:nvSpPr>
          <p:cNvPr id="3" name="Content Placeholder 2"/>
          <p:cNvSpPr>
            <a:spLocks noGrp="1"/>
          </p:cNvSpPr>
          <p:nvPr>
            <p:ph idx="1"/>
          </p:nvPr>
        </p:nvSpPr>
        <p:spPr/>
        <p:txBody>
          <a:bodyPr/>
          <a:lstStyle/>
          <a:p>
            <a:pPr lvl="0">
              <a:buFont typeface="Arial" panose="020B0604020202020204" pitchFamily="34" charset="0"/>
              <a:buChar char="•"/>
            </a:pPr>
            <a:r>
              <a:rPr lang="en-US" sz="2800" dirty="0"/>
              <a:t>Have relaxed conversations and interactions</a:t>
            </a:r>
          </a:p>
          <a:p>
            <a:pPr lvl="0">
              <a:buFont typeface="Arial" panose="020B0604020202020204" pitchFamily="34" charset="0"/>
              <a:buChar char="•"/>
            </a:pPr>
            <a:r>
              <a:rPr lang="en-US" sz="2800" dirty="0"/>
              <a:t>Cooperate on tasks and projects</a:t>
            </a:r>
          </a:p>
          <a:p>
            <a:pPr lvl="0">
              <a:buFont typeface="Arial" panose="020B0604020202020204" pitchFamily="34" charset="0"/>
              <a:buChar char="•"/>
            </a:pPr>
            <a:r>
              <a:rPr lang="en-US" sz="2800" dirty="0"/>
              <a:t>Change their word choices (for example, “them” becomes “us”)</a:t>
            </a:r>
          </a:p>
          <a:p>
            <a:pPr lvl="0">
              <a:buFont typeface="Arial" panose="020B0604020202020204" pitchFamily="34" charset="0"/>
              <a:buChar char="•"/>
            </a:pPr>
            <a:r>
              <a:rPr lang="en-US" sz="2800" dirty="0"/>
              <a:t>Reduce their gossip</a:t>
            </a:r>
          </a:p>
          <a:p>
            <a:pPr lvl="0">
              <a:buFont typeface="Arial" panose="020B0604020202020204" pitchFamily="34" charset="0"/>
              <a:buChar char="•"/>
            </a:pPr>
            <a:r>
              <a:rPr lang="en-US" sz="2800" dirty="0"/>
              <a:t>Improve their tone of voice and relax their body language</a:t>
            </a:r>
          </a:p>
          <a:p>
            <a:pPr lvl="0">
              <a:buFont typeface="Arial" panose="020B0604020202020204" pitchFamily="34" charset="0"/>
              <a:buChar char="•"/>
            </a:pPr>
            <a:r>
              <a:rPr lang="en-US" sz="2800" dirty="0"/>
              <a:t>Keep their agreements</a:t>
            </a:r>
          </a:p>
          <a:p>
            <a:pPr lvl="0">
              <a:buFont typeface="Arial" panose="020B0604020202020204" pitchFamily="34" charset="0"/>
              <a:buChar char="•"/>
            </a:pPr>
            <a:r>
              <a:rPr lang="en-US" sz="2800" dirty="0"/>
              <a:t>Display a willingness to address new problems</a:t>
            </a:r>
          </a:p>
          <a:p>
            <a:endParaRPr lang="en-US" dirty="0"/>
          </a:p>
        </p:txBody>
      </p:sp>
    </p:spTree>
    <p:extLst>
      <p:ext uri="{BB962C8B-B14F-4D97-AF65-F5344CB8AC3E}">
        <p14:creationId xmlns:p14="http://schemas.microsoft.com/office/powerpoint/2010/main" val="2374305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Keeping The Peace</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endParaRPr lang="en-US" sz="2800" dirty="0" smtClean="0"/>
          </a:p>
          <a:p>
            <a:pPr>
              <a:buFont typeface="Wingdings" panose="05000000000000000000" pitchFamily="2" charset="2"/>
              <a:buChar char="§"/>
            </a:pPr>
            <a:r>
              <a:rPr lang="en-US" sz="2800" dirty="0" smtClean="0"/>
              <a:t>Keep an eye on the situation</a:t>
            </a:r>
          </a:p>
          <a:p>
            <a:pPr>
              <a:buFont typeface="Wingdings" panose="05000000000000000000" pitchFamily="2" charset="2"/>
              <a:buChar char="§"/>
            </a:pPr>
            <a:r>
              <a:rPr lang="en-US" sz="2800" dirty="0" smtClean="0"/>
              <a:t>Pick your battles</a:t>
            </a:r>
          </a:p>
          <a:p>
            <a:pPr>
              <a:buFont typeface="Wingdings" panose="05000000000000000000" pitchFamily="2" charset="2"/>
              <a:buChar char="§"/>
            </a:pPr>
            <a:r>
              <a:rPr lang="en-US" sz="2800" dirty="0" smtClean="0"/>
              <a:t>Understand the WIIFM factor</a:t>
            </a:r>
          </a:p>
          <a:p>
            <a:pPr>
              <a:buFont typeface="Wingdings" panose="05000000000000000000" pitchFamily="2" charset="2"/>
              <a:buChar char="§"/>
            </a:pPr>
            <a:r>
              <a:rPr lang="en-US" sz="2800" dirty="0" smtClean="0"/>
              <a:t>Correct the Problems from your level</a:t>
            </a:r>
          </a:p>
          <a:p>
            <a:pPr>
              <a:buFont typeface="Wingdings" panose="05000000000000000000" pitchFamily="2" charset="2"/>
              <a:buChar char="§"/>
            </a:pPr>
            <a:r>
              <a:rPr lang="en-US" sz="2800" dirty="0" smtClean="0"/>
              <a:t>Create team building opportunities</a:t>
            </a:r>
          </a:p>
          <a:p>
            <a:pPr>
              <a:buFont typeface="Wingdings" panose="05000000000000000000" pitchFamily="2" charset="2"/>
              <a:buChar char="§"/>
            </a:pPr>
            <a:r>
              <a:rPr lang="en-US" sz="2800" dirty="0" smtClean="0"/>
              <a:t>Take corrective action when necessary</a:t>
            </a:r>
            <a:endParaRPr lang="en-US" sz="2800" dirty="0"/>
          </a:p>
        </p:txBody>
      </p:sp>
    </p:spTree>
    <p:extLst>
      <p:ext uri="{BB962C8B-B14F-4D97-AF65-F5344CB8AC3E}">
        <p14:creationId xmlns:p14="http://schemas.microsoft.com/office/powerpoint/2010/main" val="546140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1"/>
          </p:nvPr>
        </p:nvSpPr>
        <p:spPr>
          <a:xfrm>
            <a:off x="1662629" y="1817783"/>
            <a:ext cx="8534400" cy="4450815"/>
          </a:xfrm>
          <a:blipFill dpi="0" rotWithShape="1">
            <a:blip r:embed="rId3"/>
            <a:srcRect/>
            <a:tile tx="0" ty="0" sx="100000" sy="100000" flip="none" algn="tl"/>
          </a:blipFill>
        </p:spPr>
        <p:txBody>
          <a:bodyPr>
            <a:normAutofit lnSpcReduction="10000"/>
          </a:bodyPr>
          <a:lstStyle/>
          <a:p>
            <a:pPr algn="ctr">
              <a:buFont typeface="Wingdings 2" pitchFamily="18" charset="2"/>
              <a:buNone/>
            </a:pPr>
            <a:endParaRPr lang="en-US" sz="4400" b="1" dirty="0" smtClean="0"/>
          </a:p>
          <a:p>
            <a:pPr algn="ctr">
              <a:buFont typeface="Wingdings 2" pitchFamily="18" charset="2"/>
              <a:buNone/>
            </a:pPr>
            <a:r>
              <a:rPr lang="en-US" sz="4400" b="1" dirty="0" smtClean="0"/>
              <a:t>Conflict </a:t>
            </a:r>
            <a:r>
              <a:rPr lang="en-US" sz="4400" b="1" dirty="0"/>
              <a:t>; Chaos; Danger = </a:t>
            </a:r>
            <a:endParaRPr lang="en-US" sz="4400" b="1" dirty="0" smtClean="0"/>
          </a:p>
          <a:p>
            <a:pPr algn="ctr">
              <a:buFont typeface="Wingdings 2" pitchFamily="18" charset="2"/>
              <a:buNone/>
            </a:pPr>
            <a:endParaRPr lang="en-US" sz="4400" b="1" dirty="0"/>
          </a:p>
          <a:p>
            <a:pPr algn="ctr">
              <a:buFont typeface="Wingdings 2" pitchFamily="18" charset="2"/>
              <a:buNone/>
            </a:pPr>
            <a:endParaRPr lang="en-US" sz="4400" b="1" dirty="0" smtClean="0"/>
          </a:p>
          <a:p>
            <a:pPr algn="ctr">
              <a:buFont typeface="Wingdings 2" pitchFamily="18" charset="2"/>
              <a:buNone/>
            </a:pPr>
            <a:endParaRPr lang="en-US" sz="4400" b="1" dirty="0"/>
          </a:p>
          <a:p>
            <a:pPr algn="ctr">
              <a:buFont typeface="Wingdings 2" pitchFamily="18" charset="2"/>
              <a:buNone/>
            </a:pPr>
            <a:r>
              <a:rPr lang="en-US" sz="4400" b="1" dirty="0" smtClean="0"/>
              <a:t>Opportunity</a:t>
            </a:r>
            <a:endParaRPr lang="en-US" sz="4400" b="1" dirty="0"/>
          </a:p>
          <a:p>
            <a:pPr algn="ctr">
              <a:buFont typeface="Wingdings 2" pitchFamily="18" charset="2"/>
              <a:buNone/>
            </a:pPr>
            <a:endParaRPr lang="en-US" i="1" dirty="0" smtClean="0"/>
          </a:p>
          <a:p>
            <a:pPr algn="ctr">
              <a:buFont typeface="Wingdings 2" pitchFamily="18" charset="2"/>
              <a:buNone/>
            </a:pPr>
            <a:endParaRPr lang="en-US" i="1" dirty="0"/>
          </a:p>
          <a:p>
            <a:pPr algn="ctr">
              <a:buFont typeface="Wingdings 2" pitchFamily="18" charset="2"/>
              <a:buNone/>
            </a:pPr>
            <a:endParaRPr lang="en-US" i="1" dirty="0" smtClean="0"/>
          </a:p>
          <a:p>
            <a:pPr algn="ctr">
              <a:buFont typeface="Wingdings 2" pitchFamily="18" charset="2"/>
              <a:buNone/>
            </a:pPr>
            <a:endParaRPr lang="en-US" i="1" dirty="0" smtClean="0"/>
          </a:p>
        </p:txBody>
      </p:sp>
      <p:pic>
        <p:nvPicPr>
          <p:cNvPr id="29700" name="Picture 3"/>
          <p:cNvPicPr>
            <a:picLocks noChangeAspect="1" noChangeArrowheads="1"/>
          </p:cNvPicPr>
          <p:nvPr/>
        </p:nvPicPr>
        <p:blipFill>
          <a:blip r:embed="rId4">
            <a:extLst>
              <a:ext uri="{28A0092B-C50C-407E-A947-70E740481C1C}">
                <a14:useLocalDpi xmlns:a14="http://schemas.microsoft.com/office/drawing/2010/main" val="0"/>
              </a:ext>
            </a:extLst>
          </a:blip>
          <a:srcRect l="31667" t="27779" r="50000" b="60001"/>
          <a:stretch>
            <a:fillRect/>
          </a:stretch>
        </p:blipFill>
        <p:spPr bwMode="auto">
          <a:xfrm>
            <a:off x="4064917" y="3153578"/>
            <a:ext cx="3729824"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lstStyle/>
          <a:p>
            <a:r>
              <a:rPr lang="en-US" dirty="0" smtClean="0"/>
              <a:t>In the End…………………</a:t>
            </a:r>
            <a:endParaRPr lang="en-US" dirty="0"/>
          </a:p>
        </p:txBody>
      </p:sp>
    </p:spTree>
    <p:extLst>
      <p:ext uri="{BB962C8B-B14F-4D97-AF65-F5344CB8AC3E}">
        <p14:creationId xmlns:p14="http://schemas.microsoft.com/office/powerpoint/2010/main" val="13536603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543800" cy="1084996"/>
          </a:xfrm>
        </p:spPr>
        <p:txBody>
          <a:bodyPr>
            <a:normAutofit/>
          </a:bodyPr>
          <a:lstStyle/>
          <a:p>
            <a:pPr algn="ctr"/>
            <a:r>
              <a:rPr lang="en-US" sz="4000" b="1" dirty="0">
                <a:solidFill>
                  <a:schemeClr val="tx1"/>
                </a:solidFill>
              </a:rPr>
              <a:t>Thank You For Participating !!!</a:t>
            </a:r>
          </a:p>
        </p:txBody>
      </p:sp>
      <p:sp>
        <p:nvSpPr>
          <p:cNvPr id="3" name="Content Placeholder 2"/>
          <p:cNvSpPr>
            <a:spLocks noGrp="1"/>
          </p:cNvSpPr>
          <p:nvPr>
            <p:ph idx="1"/>
          </p:nvPr>
        </p:nvSpPr>
        <p:spPr/>
        <p:txBody>
          <a:bodyPr>
            <a:normAutofit fontScale="62500" lnSpcReduction="20000"/>
          </a:bodyPr>
          <a:lstStyle/>
          <a:p>
            <a:pPr algn="ctr">
              <a:buNone/>
            </a:pPr>
            <a:endParaRPr lang="en-US" sz="1800" dirty="0"/>
          </a:p>
          <a:p>
            <a:pPr algn="ctr">
              <a:buNone/>
            </a:pPr>
            <a:endParaRPr lang="en-US" sz="1800" dirty="0"/>
          </a:p>
          <a:p>
            <a:pPr algn="ctr">
              <a:buNone/>
            </a:pPr>
            <a:endParaRPr lang="en-US" sz="1800" dirty="0"/>
          </a:p>
          <a:p>
            <a:pPr algn="ctr">
              <a:buNone/>
            </a:pPr>
            <a:endParaRPr lang="en-US" sz="1800" dirty="0"/>
          </a:p>
          <a:p>
            <a:pPr algn="ctr">
              <a:buNone/>
            </a:pPr>
            <a:endParaRPr lang="en-US" sz="1800" dirty="0"/>
          </a:p>
          <a:p>
            <a:pPr algn="ctr">
              <a:buNone/>
            </a:pPr>
            <a:endParaRPr lang="en-US" sz="1800" dirty="0"/>
          </a:p>
          <a:p>
            <a:pPr algn="ctr">
              <a:buNone/>
            </a:pPr>
            <a:r>
              <a:rPr lang="en-US" sz="1800" dirty="0"/>
              <a:t>Barbara I. Cheives</a:t>
            </a:r>
          </a:p>
          <a:p>
            <a:pPr algn="ctr">
              <a:buNone/>
            </a:pPr>
            <a:r>
              <a:rPr lang="en-US" sz="1800" dirty="0"/>
              <a:t>Converge &amp; Associates Consulting</a:t>
            </a:r>
          </a:p>
          <a:p>
            <a:pPr algn="ctr">
              <a:buNone/>
            </a:pPr>
            <a:r>
              <a:rPr lang="en-US" sz="1800" dirty="0"/>
              <a:t>1977 Brandywine Rd. Suite 203</a:t>
            </a:r>
          </a:p>
          <a:p>
            <a:pPr algn="ctr">
              <a:buNone/>
            </a:pPr>
            <a:r>
              <a:rPr lang="en-US" sz="1800" dirty="0"/>
              <a:t>West Palm Beach, FL  33409</a:t>
            </a:r>
          </a:p>
          <a:p>
            <a:pPr algn="ctr">
              <a:buNone/>
            </a:pPr>
            <a:r>
              <a:rPr lang="en-US" sz="1800" dirty="0">
                <a:hlinkClick r:id="rId3"/>
              </a:rPr>
              <a:t>barbara@convergeandassociates.com</a:t>
            </a:r>
            <a:endParaRPr lang="en-US" sz="1800" dirty="0"/>
          </a:p>
          <a:p>
            <a:pPr algn="ctr">
              <a:buNone/>
            </a:pPr>
            <a:r>
              <a:rPr lang="en-US" sz="1800" dirty="0"/>
              <a:t>(office) 561-689-2428 </a:t>
            </a:r>
          </a:p>
          <a:p>
            <a:pPr algn="ctr">
              <a:buNone/>
            </a:pPr>
            <a:r>
              <a:rPr lang="en-US" sz="1800" dirty="0"/>
              <a:t>(cellular) 561-351-6864</a:t>
            </a:r>
          </a:p>
          <a:p>
            <a:pPr>
              <a:buNone/>
            </a:pPr>
            <a:endParaRPr lang="en-US" dirty="0"/>
          </a:p>
        </p:txBody>
      </p:sp>
      <p:pic>
        <p:nvPicPr>
          <p:cNvPr id="4" name="Picture 6" descr="http://sr.photos3.fotosearch.com/bthumb/CSP/CSP402/k4029657.jpg"/>
          <p:cNvPicPr>
            <a:picLocks noChangeAspect="1" noChangeArrowheads="1"/>
          </p:cNvPicPr>
          <p:nvPr/>
        </p:nvPicPr>
        <p:blipFill>
          <a:blip r:embed="rId4" cstate="print"/>
          <a:srcRect/>
          <a:stretch>
            <a:fillRect/>
          </a:stretch>
        </p:blipFill>
        <p:spPr bwMode="auto">
          <a:xfrm>
            <a:off x="4800600" y="1600201"/>
            <a:ext cx="2590800" cy="1863487"/>
          </a:xfrm>
          <a:prstGeom prst="rect">
            <a:avLst/>
          </a:prstGeom>
          <a:noFill/>
          <a:ln w="9525">
            <a:noFill/>
            <a:miter lim="800000"/>
            <a:headEnd/>
            <a:tailEnd/>
          </a:ln>
        </p:spPr>
      </p:pic>
    </p:spTree>
    <p:extLst>
      <p:ext uri="{BB962C8B-B14F-4D97-AF65-F5344CB8AC3E}">
        <p14:creationId xmlns:p14="http://schemas.microsoft.com/office/powerpoint/2010/main" val="1205106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CONFLICT</a:t>
            </a:r>
            <a:endParaRPr lang="en-US" b="1" dirty="0">
              <a:solidFill>
                <a:schemeClr val="tx1"/>
              </a:solidFill>
            </a:endParaRPr>
          </a:p>
        </p:txBody>
      </p:sp>
      <p:sp>
        <p:nvSpPr>
          <p:cNvPr id="3" name="Content Placeholder 2"/>
          <p:cNvSpPr>
            <a:spLocks noGrp="1"/>
          </p:cNvSpPr>
          <p:nvPr>
            <p:ph idx="1"/>
          </p:nvPr>
        </p:nvSpPr>
        <p:spPr/>
        <p:txBody>
          <a:bodyPr/>
          <a:lstStyle/>
          <a:p>
            <a:r>
              <a:rPr lang="en-US" dirty="0"/>
              <a:t> </a:t>
            </a:r>
            <a:endParaRPr lang="en-US" sz="2800" dirty="0" smtClean="0"/>
          </a:p>
          <a:p>
            <a:r>
              <a:rPr lang="en-US" sz="2800" b="1" i="1" dirty="0" smtClean="0">
                <a:solidFill>
                  <a:schemeClr val="tx1"/>
                </a:solidFill>
              </a:rPr>
              <a:t>noun</a:t>
            </a:r>
            <a:r>
              <a:rPr lang="en-US" sz="2800" dirty="0">
                <a:solidFill>
                  <a:schemeClr val="tx1"/>
                </a:solidFill>
              </a:rPr>
              <a:t> \ˈ</a:t>
            </a:r>
            <a:r>
              <a:rPr lang="en-US" sz="2800" dirty="0" err="1">
                <a:solidFill>
                  <a:schemeClr val="tx1"/>
                </a:solidFill>
              </a:rPr>
              <a:t>kän</a:t>
            </a:r>
            <a:r>
              <a:rPr lang="en-US" sz="2800" dirty="0">
                <a:solidFill>
                  <a:schemeClr val="tx1"/>
                </a:solidFill>
              </a:rPr>
              <a:t>-ˌ</a:t>
            </a:r>
            <a:r>
              <a:rPr lang="en-US" sz="2800" dirty="0" err="1">
                <a:solidFill>
                  <a:schemeClr val="tx1"/>
                </a:solidFill>
              </a:rPr>
              <a:t>flikt</a:t>
            </a:r>
            <a:r>
              <a:rPr lang="en-US" sz="2800" dirty="0">
                <a:solidFill>
                  <a:schemeClr val="tx1"/>
                </a:solidFill>
              </a:rPr>
              <a:t>\</a:t>
            </a:r>
          </a:p>
          <a:p>
            <a:r>
              <a:rPr lang="en-US" sz="2800" dirty="0">
                <a:solidFill>
                  <a:schemeClr val="tx1"/>
                </a:solidFill>
              </a:rPr>
              <a:t>: a struggle for power, property, etc.</a:t>
            </a:r>
          </a:p>
          <a:p>
            <a:r>
              <a:rPr lang="en-US" sz="2800" dirty="0">
                <a:solidFill>
                  <a:schemeClr val="tx1"/>
                </a:solidFill>
              </a:rPr>
              <a:t>: strong disagreement between people, groups, etc., that results in often angry argument</a:t>
            </a:r>
          </a:p>
          <a:p>
            <a:r>
              <a:rPr lang="en-US" sz="2800" dirty="0">
                <a:solidFill>
                  <a:schemeClr val="tx1"/>
                </a:solidFill>
              </a:rPr>
              <a:t>: a difference that prevents agreement : disagreement between ideas, feelings, etc.</a:t>
            </a:r>
          </a:p>
          <a:p>
            <a:pPr marL="0" indent="0">
              <a:buNone/>
            </a:pPr>
            <a:r>
              <a:rPr lang="en-US" sz="2800" dirty="0">
                <a:solidFill>
                  <a:schemeClr val="tx1"/>
                </a:solidFill>
              </a:rPr>
              <a:t>				Merriam Webster</a:t>
            </a:r>
          </a:p>
          <a:p>
            <a:endParaRPr lang="en-US" dirty="0"/>
          </a:p>
        </p:txBody>
      </p:sp>
      <p:pic>
        <p:nvPicPr>
          <p:cNvPr id="5" name="Picture 4" descr="http://4.bp.blogspot.com/-GEgqe3oY7zw/T0MY7c2DQdI/AAAAAAAAA0U/_BV1IKZzJao/s1600/argu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9219" y="0"/>
            <a:ext cx="4226461" cy="2658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7525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sz="4000" dirty="0">
                <a:solidFill>
                  <a:schemeClr val="tx1"/>
                </a:solidFill>
              </a:rPr>
              <a:t>Answer two questions…..</a:t>
            </a:r>
            <a:endParaRPr lang="en-US" dirty="0">
              <a:solidFill>
                <a:schemeClr val="tx1"/>
              </a:solidFill>
            </a:endParaRPr>
          </a:p>
        </p:txBody>
      </p:sp>
      <p:sp>
        <p:nvSpPr>
          <p:cNvPr id="3" name="Content Placeholder 2"/>
          <p:cNvSpPr>
            <a:spLocks noGrp="1"/>
          </p:cNvSpPr>
          <p:nvPr>
            <p:ph idx="1"/>
          </p:nvPr>
        </p:nvSpPr>
        <p:spPr>
          <a:noFill/>
        </p:spPr>
        <p:txBody>
          <a:bodyPr>
            <a:normAutofit/>
          </a:bodyPr>
          <a:lstStyle/>
          <a:p>
            <a:endParaRPr lang="en-US" sz="3200" dirty="0" smtClean="0"/>
          </a:p>
          <a:p>
            <a:endParaRPr lang="en-US" sz="3200" dirty="0"/>
          </a:p>
          <a:p>
            <a:pPr marL="0" indent="0">
              <a:buNone/>
            </a:pPr>
            <a:r>
              <a:rPr lang="en-US" sz="3200" dirty="0" smtClean="0"/>
              <a:t> </a:t>
            </a:r>
            <a:r>
              <a:rPr lang="en-US" sz="3200" dirty="0" smtClean="0">
                <a:solidFill>
                  <a:schemeClr val="tx1"/>
                </a:solidFill>
                <a:latin typeface="+mj-lt"/>
              </a:rPr>
              <a:t>1) </a:t>
            </a:r>
            <a:r>
              <a:rPr lang="en-US" sz="3200" b="1" i="1" dirty="0" smtClean="0">
                <a:solidFill>
                  <a:schemeClr val="tx1"/>
                </a:solidFill>
                <a:latin typeface="+mj-lt"/>
              </a:rPr>
              <a:t>What </a:t>
            </a:r>
            <a:r>
              <a:rPr lang="en-US" sz="3200" b="1" i="1" dirty="0">
                <a:solidFill>
                  <a:schemeClr val="tx1"/>
                </a:solidFill>
                <a:latin typeface="+mj-lt"/>
              </a:rPr>
              <a:t>messages did you learn about conflict growing up?</a:t>
            </a:r>
            <a:endParaRPr lang="en-US" sz="3200" dirty="0">
              <a:solidFill>
                <a:schemeClr val="tx1"/>
              </a:solidFill>
              <a:latin typeface="+mj-lt"/>
            </a:endParaRPr>
          </a:p>
          <a:p>
            <a:pPr marL="0" indent="0">
              <a:buNone/>
            </a:pPr>
            <a:r>
              <a:rPr lang="en-US" sz="3200" dirty="0">
                <a:solidFill>
                  <a:schemeClr val="tx1"/>
                </a:solidFill>
                <a:latin typeface="+mj-lt"/>
              </a:rPr>
              <a:t> </a:t>
            </a:r>
          </a:p>
          <a:p>
            <a:r>
              <a:rPr lang="en-US" sz="3200" dirty="0">
                <a:solidFill>
                  <a:schemeClr val="tx1"/>
                </a:solidFill>
                <a:latin typeface="+mj-lt"/>
              </a:rPr>
              <a:t>2</a:t>
            </a:r>
            <a:r>
              <a:rPr lang="en-US" sz="3200" dirty="0" smtClean="0">
                <a:solidFill>
                  <a:schemeClr val="tx1"/>
                </a:solidFill>
                <a:latin typeface="+mj-lt"/>
              </a:rPr>
              <a:t>)  </a:t>
            </a:r>
            <a:r>
              <a:rPr lang="en-US" sz="3200" b="1" i="1" dirty="0" smtClean="0">
                <a:solidFill>
                  <a:schemeClr val="tx1"/>
                </a:solidFill>
                <a:latin typeface="+mj-lt"/>
              </a:rPr>
              <a:t>Is </a:t>
            </a:r>
            <a:r>
              <a:rPr lang="en-US" sz="3200" b="1" i="1" dirty="0">
                <a:solidFill>
                  <a:schemeClr val="tx1"/>
                </a:solidFill>
                <a:latin typeface="+mj-lt"/>
              </a:rPr>
              <a:t>your current style of managing conflict similar to or different from what you observed/experienced growing up and why do you think that is?</a:t>
            </a:r>
            <a:r>
              <a:rPr lang="en-US" sz="3200" dirty="0">
                <a:solidFill>
                  <a:schemeClr val="tx1"/>
                </a:solidFill>
                <a:latin typeface="+mj-lt"/>
              </a:rPr>
              <a:t>  </a:t>
            </a:r>
          </a:p>
          <a:p>
            <a:pPr marL="0" indent="0">
              <a:buNone/>
            </a:pPr>
            <a:endParaRPr lang="en-US" sz="3200" dirty="0">
              <a:solidFill>
                <a:schemeClr val="tx1"/>
              </a:solidFill>
              <a:latin typeface="+mj-lt"/>
            </a:endParaRPr>
          </a:p>
        </p:txBody>
      </p:sp>
      <p:pic>
        <p:nvPicPr>
          <p:cNvPr id="4" name="Picture 3" descr="http://cdn.thumbr.it/dd89ca29e0bb24eaf64c1a85c2a40600/KhPZbWboUluRxv8PG87L/i.istockimg.com/file_thumbview_approve/17011339/3/stock-illustration-17011339-question-mark-puzzle.jpg/150/thumb.jpg"/>
          <p:cNvPicPr/>
          <p:nvPr/>
        </p:nvPicPr>
        <p:blipFill>
          <a:blip r:embed="rId3">
            <a:extLst>
              <a:ext uri="{28A0092B-C50C-407E-A947-70E740481C1C}">
                <a14:useLocalDpi xmlns:a14="http://schemas.microsoft.com/office/drawing/2010/main" val="0"/>
              </a:ext>
            </a:extLst>
          </a:blip>
          <a:srcRect/>
          <a:stretch>
            <a:fillRect/>
          </a:stretch>
        </p:blipFill>
        <p:spPr bwMode="auto">
          <a:xfrm>
            <a:off x="8839200" y="457200"/>
            <a:ext cx="1600200" cy="1981200"/>
          </a:xfrm>
          <a:prstGeom prst="rect">
            <a:avLst/>
          </a:prstGeom>
          <a:noFill/>
          <a:ln>
            <a:noFill/>
          </a:ln>
        </p:spPr>
      </p:pic>
    </p:spTree>
    <p:extLst>
      <p:ext uri="{BB962C8B-B14F-4D97-AF65-F5344CB8AC3E}">
        <p14:creationId xmlns:p14="http://schemas.microsoft.com/office/powerpoint/2010/main" val="3784380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0700" y="381000"/>
            <a:ext cx="8572500" cy="6400800"/>
          </a:xfrm>
          <a:noFill/>
        </p:spPr>
        <p:txBody>
          <a:bodyPr>
            <a:normAutofit/>
          </a:bodyPr>
          <a:lstStyle/>
          <a:p>
            <a:pPr marL="0" indent="0">
              <a:buNone/>
            </a:pPr>
            <a:endParaRPr lang="en-US" sz="4300" dirty="0"/>
          </a:p>
          <a:p>
            <a:pPr marL="0" indent="0">
              <a:buNone/>
            </a:pPr>
            <a:r>
              <a:rPr lang="en-US" sz="8000" dirty="0" smtClean="0"/>
              <a:t>Conflict </a:t>
            </a:r>
            <a:r>
              <a:rPr lang="en-US" sz="8000" dirty="0"/>
              <a:t>is like a….</a:t>
            </a:r>
          </a:p>
          <a:p>
            <a:pPr marL="0" indent="0">
              <a:buNone/>
            </a:pPr>
            <a:endParaRPr lang="en-US" sz="4400" dirty="0"/>
          </a:p>
        </p:txBody>
      </p:sp>
    </p:spTree>
    <p:extLst>
      <p:ext uri="{BB962C8B-B14F-4D97-AF65-F5344CB8AC3E}">
        <p14:creationId xmlns:p14="http://schemas.microsoft.com/office/powerpoint/2010/main" val="1052296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2.gstatic.com/images?q=tbn:ANd9GcQbI0y4AzM78qNKfx-D_QvgE-hZUue65z25P55qdVS0CFpDUdE6A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465" y="477964"/>
            <a:ext cx="1838478" cy="127331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images.clipartpanda.com/island-clipart-Black_and_White_Island_Royalty_Free_Clipart_Picture_090822-202516-20500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9335" y="218848"/>
            <a:ext cx="1624337" cy="179154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encrypted-tbn2.gstatic.com/images?q=tbn:ANd9GcRkpdebHblVKpNtPKONDGJjI7GSzdNwB2bug4EOlUykEqAmfSM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2311" y="316092"/>
            <a:ext cx="2219325" cy="17907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collegerumble.com/assets/images/boxing_gloves001__.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15166" y="332824"/>
            <a:ext cx="1490683" cy="149068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www.iconpng.com/png/pictograms/sunrise.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7657" y="2378227"/>
            <a:ext cx="1932286" cy="176411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s://encrypted-tbn3.gstatic.com/images?q=tbn:ANd9GcReBoZclms4WI3YvZpBOHwCzSWgpahW4YHYbFftHUN31CaV-iEAe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78438" y="2638999"/>
            <a:ext cx="2295525" cy="19907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https://encrypted-tbn1.gstatic.com/images?q=tbn:ANd9GcR-zUIvlw74vbNYdKKgDr_IF5lHTRNTx9ZJ3vMguD0r0ytFlgFUvw"/>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49880" y="2542564"/>
            <a:ext cx="1415483" cy="143452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https://tippinthescales.files.wordpress.com/2011/05/dance_steps.gif"/>
          <p:cNvPicPr/>
          <p:nvPr/>
        </p:nvPicPr>
        <p:blipFill>
          <a:blip r:embed="rId9">
            <a:extLst>
              <a:ext uri="{28A0092B-C50C-407E-A947-70E740481C1C}">
                <a14:useLocalDpi xmlns:a14="http://schemas.microsoft.com/office/drawing/2010/main" val="0"/>
              </a:ext>
            </a:extLst>
          </a:blip>
          <a:srcRect/>
          <a:stretch>
            <a:fillRect/>
          </a:stretch>
        </p:blipFill>
        <p:spPr bwMode="auto">
          <a:xfrm>
            <a:off x="9262774" y="2378227"/>
            <a:ext cx="1743075" cy="1743075"/>
          </a:xfrm>
          <a:prstGeom prst="rect">
            <a:avLst/>
          </a:prstGeom>
          <a:noFill/>
          <a:ln>
            <a:noFill/>
          </a:ln>
        </p:spPr>
      </p:pic>
      <p:pic>
        <p:nvPicPr>
          <p:cNvPr id="1044" name="Picture 20" descr="http://www.clker.com/cliparts/c/a/4/1/1194984950810759386thought_cloud_jon_philli_01.svg.med.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9437" y="4360251"/>
            <a:ext cx="1490700" cy="1627211"/>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https://encrypted-tbn2.gstatic.com/images?q=tbn:ANd9GcQn40dzJkX7AK8BRFgNuoQwAf0K6wpaWMcXROLSQsacPU2xLSJcVwGo63o"/>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98169" y="4071797"/>
            <a:ext cx="1221311" cy="1971676"/>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https://encrypted-tbn2.gstatic.com/images?q=tbn:ANd9GcRxO2GDNtrBZ5J-WGY_2O40z4Lc6Tafr_dmcG4IeYfYiqBSdfZ609CPF3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30186" y="4551187"/>
            <a:ext cx="1407359" cy="1492286"/>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https://s-media-cache-ak0.pinimg.com/236x/83/50/c9/8350c9d56e2f9ad7cf939bb75d567460.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91961" y="4306381"/>
            <a:ext cx="1737091" cy="173709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912334" y="1989531"/>
            <a:ext cx="1274067" cy="388696"/>
          </a:xfrm>
          <a:prstGeom prst="rect">
            <a:avLst/>
          </a:prstGeom>
        </p:spPr>
        <p:txBody>
          <a:bodyPr wrap="non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SYMPHONY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3018550" y="2087299"/>
            <a:ext cx="1884170" cy="388696"/>
          </a:xfrm>
          <a:prstGeom prst="rect">
            <a:avLst/>
          </a:prstGeom>
        </p:spPr>
        <p:txBody>
          <a:bodyPr wrap="non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DESERTED ISLAND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6712293" y="2075573"/>
            <a:ext cx="740908"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MASK</a:t>
            </a:r>
            <a:endParaRPr lang="en-US" dirty="0"/>
          </a:p>
        </p:txBody>
      </p:sp>
      <p:sp>
        <p:nvSpPr>
          <p:cNvPr id="6" name="Rectangle 5"/>
          <p:cNvSpPr/>
          <p:nvPr/>
        </p:nvSpPr>
        <p:spPr>
          <a:xfrm>
            <a:off x="9300365" y="2065891"/>
            <a:ext cx="1667892" cy="388696"/>
          </a:xfrm>
          <a:prstGeom prst="rect">
            <a:avLst/>
          </a:prstGeom>
        </p:spPr>
        <p:txBody>
          <a:bodyPr wrap="non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BOXING MATCH</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1019914" y="3732606"/>
            <a:ext cx="987771" cy="388696"/>
          </a:xfrm>
          <a:prstGeom prst="rect">
            <a:avLst/>
          </a:prstGeom>
        </p:spPr>
        <p:txBody>
          <a:bodyPr wrap="non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SUNRISE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a:off x="4009527" y="3765188"/>
            <a:ext cx="893193" cy="388696"/>
          </a:xfrm>
          <a:prstGeom prst="rect">
            <a:avLst/>
          </a:prstGeom>
        </p:spPr>
        <p:txBody>
          <a:bodyPr wrap="non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BRIDGE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6657399" y="4036129"/>
            <a:ext cx="875561" cy="388696"/>
          </a:xfrm>
          <a:prstGeom prst="rect">
            <a:avLst/>
          </a:prstGeom>
        </p:spPr>
        <p:txBody>
          <a:bodyPr wrap="non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PUZZLE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p:cNvSpPr/>
          <p:nvPr/>
        </p:nvSpPr>
        <p:spPr>
          <a:xfrm>
            <a:off x="9839653" y="3977089"/>
            <a:ext cx="841705" cy="388696"/>
          </a:xfrm>
          <a:prstGeom prst="rect">
            <a:avLst/>
          </a:prstGeom>
        </p:spPr>
        <p:txBody>
          <a:bodyPr wrap="non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DANCE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p:cNvSpPr/>
          <p:nvPr/>
        </p:nvSpPr>
        <p:spPr>
          <a:xfrm>
            <a:off x="1115389" y="5987462"/>
            <a:ext cx="892296" cy="388696"/>
          </a:xfrm>
          <a:prstGeom prst="rect">
            <a:avLst/>
          </a:prstGeom>
        </p:spPr>
        <p:txBody>
          <a:bodyPr wrap="non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DREAM</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p:cNvSpPr/>
          <p:nvPr/>
        </p:nvSpPr>
        <p:spPr>
          <a:xfrm>
            <a:off x="3380770" y="5949202"/>
            <a:ext cx="1593193" cy="388696"/>
          </a:xfrm>
          <a:prstGeom prst="rect">
            <a:avLst/>
          </a:prstGeom>
        </p:spPr>
        <p:txBody>
          <a:bodyPr wrap="non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CACTUS PLANT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p:cNvSpPr/>
          <p:nvPr/>
        </p:nvSpPr>
        <p:spPr>
          <a:xfrm>
            <a:off x="6623111" y="5949202"/>
            <a:ext cx="869020" cy="388696"/>
          </a:xfrm>
          <a:prstGeom prst="rect">
            <a:avLst/>
          </a:prstGeom>
        </p:spPr>
        <p:txBody>
          <a:bodyPr wrap="non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STORM</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9812338" y="5987462"/>
            <a:ext cx="869020" cy="388696"/>
          </a:xfrm>
          <a:prstGeom prst="rect">
            <a:avLst/>
          </a:prstGeom>
        </p:spPr>
        <p:txBody>
          <a:bodyPr wrap="non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STORM</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7313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Common Contributors to Conflict at Work</a:t>
            </a:r>
            <a:endParaRPr lang="en-US" dirty="0"/>
          </a:p>
        </p:txBody>
      </p:sp>
      <p:sp>
        <p:nvSpPr>
          <p:cNvPr id="3" name="Content Placeholder 2"/>
          <p:cNvSpPr>
            <a:spLocks noGrp="1"/>
          </p:cNvSpPr>
          <p:nvPr>
            <p:ph idx="1"/>
          </p:nvPr>
        </p:nvSpPr>
        <p:spPr/>
        <p:txBody>
          <a:bodyPr>
            <a:noAutofit/>
          </a:bodyPr>
          <a:lstStyle/>
          <a:p>
            <a:pPr lvl="0">
              <a:buFont typeface="Wingdings" panose="05000000000000000000" pitchFamily="2" charset="2"/>
              <a:buChar char="§"/>
            </a:pPr>
            <a:r>
              <a:rPr lang="en-US" sz="2800" dirty="0"/>
              <a:t>Ambiguous roles and responsibilities</a:t>
            </a:r>
          </a:p>
          <a:p>
            <a:pPr lvl="0">
              <a:buFont typeface="Wingdings" panose="05000000000000000000" pitchFamily="2" charset="2"/>
              <a:buChar char="§"/>
            </a:pPr>
            <a:r>
              <a:rPr lang="en-US" sz="2800" dirty="0"/>
              <a:t>Assumptions and expectations</a:t>
            </a:r>
          </a:p>
          <a:p>
            <a:pPr lvl="0">
              <a:buFont typeface="Wingdings" panose="05000000000000000000" pitchFamily="2" charset="2"/>
              <a:buChar char="§"/>
            </a:pPr>
            <a:r>
              <a:rPr lang="en-US" sz="2800" dirty="0"/>
              <a:t>Core values not being met</a:t>
            </a:r>
          </a:p>
          <a:p>
            <a:pPr lvl="0">
              <a:buFont typeface="Wingdings" panose="05000000000000000000" pitchFamily="2" charset="2"/>
              <a:buChar char="§"/>
            </a:pPr>
            <a:r>
              <a:rPr lang="en-US" sz="2800" dirty="0"/>
              <a:t>Differing personal lenses and filters through which co-workers interpret the world</a:t>
            </a:r>
          </a:p>
          <a:p>
            <a:pPr lvl="0">
              <a:buFont typeface="Wingdings" panose="05000000000000000000" pitchFamily="2" charset="2"/>
              <a:buChar char="§"/>
            </a:pPr>
            <a:r>
              <a:rPr lang="en-US" sz="2800" dirty="0"/>
              <a:t>Emotions hijacking conversations</a:t>
            </a:r>
          </a:p>
          <a:p>
            <a:pPr lvl="0">
              <a:buFont typeface="Wingdings" panose="05000000000000000000" pitchFamily="2" charset="2"/>
              <a:buChar char="§"/>
            </a:pPr>
            <a:r>
              <a:rPr lang="en-US" sz="2800" dirty="0"/>
              <a:t>Group dynamics such as gossip and cliques</a:t>
            </a:r>
          </a:p>
          <a:p>
            <a:pPr lvl="0">
              <a:buFont typeface="Wingdings" panose="05000000000000000000" pitchFamily="2" charset="2"/>
              <a:buChar char="§"/>
            </a:pPr>
            <a:r>
              <a:rPr lang="en-US" sz="2800" dirty="0"/>
              <a:t>Miscommunication or vague language </a:t>
            </a:r>
          </a:p>
          <a:p>
            <a:endParaRPr lang="en-US" sz="2800" dirty="0"/>
          </a:p>
        </p:txBody>
      </p:sp>
    </p:spTree>
    <p:extLst>
      <p:ext uri="{BB962C8B-B14F-4D97-AF65-F5344CB8AC3E}">
        <p14:creationId xmlns:p14="http://schemas.microsoft.com/office/powerpoint/2010/main" val="3084084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Culture &amp; Conflict…………</a:t>
            </a:r>
            <a:endParaRPr lang="en-US" b="1" dirty="0">
              <a:solidFill>
                <a:schemeClr val="tx1"/>
              </a:solidFill>
            </a:endParaRPr>
          </a:p>
        </p:txBody>
      </p:sp>
      <p:sp>
        <p:nvSpPr>
          <p:cNvPr id="3" name="Content Placeholder 2"/>
          <p:cNvSpPr>
            <a:spLocks noGrp="1"/>
          </p:cNvSpPr>
          <p:nvPr>
            <p:ph idx="1"/>
          </p:nvPr>
        </p:nvSpPr>
        <p:spPr/>
        <p:txBody>
          <a:bodyPr/>
          <a:lstStyle/>
          <a:p>
            <a:endParaRPr lang="en-US" dirty="0" smtClean="0"/>
          </a:p>
          <a:p>
            <a:r>
              <a:rPr lang="en-US" sz="2800" dirty="0" smtClean="0">
                <a:solidFill>
                  <a:schemeClr val="tx1"/>
                </a:solidFill>
              </a:rPr>
              <a:t>Our Culture forms our view of the world…..</a:t>
            </a:r>
          </a:p>
          <a:p>
            <a:endParaRPr lang="en-US" sz="2800" dirty="0"/>
          </a:p>
          <a:p>
            <a:endParaRPr lang="en-US" sz="2800" dirty="0"/>
          </a:p>
        </p:txBody>
      </p:sp>
      <p:pic>
        <p:nvPicPr>
          <p:cNvPr id="5" name="Picture 4" descr="http://international.phillipmartin.info/non_profit.gif"/>
          <p:cNvPicPr/>
          <p:nvPr/>
        </p:nvPicPr>
        <p:blipFill>
          <a:blip r:embed="rId3">
            <a:extLst>
              <a:ext uri="{28A0092B-C50C-407E-A947-70E740481C1C}">
                <a14:useLocalDpi xmlns:a14="http://schemas.microsoft.com/office/drawing/2010/main" val="0"/>
              </a:ext>
            </a:extLst>
          </a:blip>
          <a:srcRect/>
          <a:stretch>
            <a:fillRect/>
          </a:stretch>
        </p:blipFill>
        <p:spPr bwMode="auto">
          <a:xfrm>
            <a:off x="7601639" y="3697766"/>
            <a:ext cx="2822812" cy="1949196"/>
          </a:xfrm>
          <a:prstGeom prst="rect">
            <a:avLst/>
          </a:prstGeom>
          <a:noFill/>
          <a:ln>
            <a:noFill/>
          </a:ln>
        </p:spPr>
      </p:pic>
    </p:spTree>
    <p:extLst>
      <p:ext uri="{BB962C8B-B14F-4D97-AF65-F5344CB8AC3E}">
        <p14:creationId xmlns:p14="http://schemas.microsoft.com/office/powerpoint/2010/main" val="4271025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idx="4294967295"/>
          </p:nvPr>
        </p:nvSpPr>
        <p:spPr>
          <a:xfrm>
            <a:off x="1905000" y="228600"/>
            <a:ext cx="8229600" cy="914400"/>
          </a:xfrm>
        </p:spPr>
        <p:txBody>
          <a:bodyPr anchor="b"/>
          <a:lstStyle/>
          <a:p>
            <a:pPr eaLnBrk="1" hangingPunct="1"/>
            <a:r>
              <a:rPr lang="en-US" sz="4000">
                <a:solidFill>
                  <a:srgbClr val="365870"/>
                </a:solidFill>
              </a:rPr>
              <a:t>Demographics</a:t>
            </a:r>
          </a:p>
        </p:txBody>
      </p:sp>
      <p:sp>
        <p:nvSpPr>
          <p:cNvPr id="10243" name="Rectangle 3"/>
          <p:cNvSpPr>
            <a:spLocks noGrp="1" noChangeArrowheads="1"/>
          </p:cNvSpPr>
          <p:nvPr>
            <p:ph type="body" idx="4294967295"/>
          </p:nvPr>
        </p:nvSpPr>
        <p:spPr>
          <a:xfrm>
            <a:off x="1676400" y="1066801"/>
            <a:ext cx="8686800" cy="5230019"/>
          </a:xfrm>
          <a:noFill/>
          <a:ln>
            <a:solidFill>
              <a:srgbClr val="0000FF"/>
            </a:solidFill>
          </a:ln>
        </p:spPr>
        <p:txBody>
          <a:bodyPr>
            <a:noAutofit/>
          </a:bodyPr>
          <a:lstStyle/>
          <a:p>
            <a:pPr eaLnBrk="1" hangingPunct="1">
              <a:buFont typeface="Wingdings" panose="05000000000000000000" pitchFamily="2" charset="2"/>
              <a:buChar char="§"/>
            </a:pPr>
            <a:endParaRPr lang="en-US" sz="2800" b="1" dirty="0" smtClean="0"/>
          </a:p>
          <a:p>
            <a:pPr marL="0" indent="0" eaLnBrk="1" hangingPunct="1">
              <a:buNone/>
            </a:pPr>
            <a:endParaRPr lang="en-US" sz="2800" b="1" dirty="0" smtClean="0"/>
          </a:p>
          <a:p>
            <a:pPr marL="0" indent="0" eaLnBrk="1" hangingPunct="1">
              <a:buNone/>
            </a:pPr>
            <a:endParaRPr lang="en-US" sz="2800" b="1" dirty="0" smtClean="0">
              <a:solidFill>
                <a:schemeClr val="tx1"/>
              </a:solidFill>
            </a:endParaRPr>
          </a:p>
          <a:p>
            <a:pPr eaLnBrk="1" hangingPunct="1">
              <a:buFont typeface="Wingdings" panose="05000000000000000000" pitchFamily="2" charset="2"/>
              <a:buChar char="§"/>
            </a:pPr>
            <a:r>
              <a:rPr lang="en-US" sz="2800" b="1" dirty="0" smtClean="0">
                <a:solidFill>
                  <a:schemeClr val="tx1"/>
                </a:solidFill>
              </a:rPr>
              <a:t>We’re becoming an increasingly diverse society</a:t>
            </a:r>
          </a:p>
          <a:p>
            <a:pPr eaLnBrk="1" hangingPunct="1">
              <a:buFont typeface="Wingdings" panose="05000000000000000000" pitchFamily="2" charset="2"/>
              <a:buChar char="§"/>
            </a:pPr>
            <a:r>
              <a:rPr lang="en-US" sz="2800" b="1" dirty="0" smtClean="0">
                <a:solidFill>
                  <a:schemeClr val="tx1"/>
                </a:solidFill>
              </a:rPr>
              <a:t>This diversity means that many different cultures operate in </a:t>
            </a:r>
            <a:r>
              <a:rPr lang="en-US" sz="2800" b="1" smtClean="0">
                <a:solidFill>
                  <a:schemeClr val="tx1"/>
                </a:solidFill>
              </a:rPr>
              <a:t>our communities.</a:t>
            </a:r>
            <a:endParaRPr lang="en-US" sz="2800" b="1" dirty="0" smtClean="0">
              <a:solidFill>
                <a:schemeClr val="tx1"/>
              </a:solidFill>
            </a:endParaRPr>
          </a:p>
          <a:p>
            <a:pPr eaLnBrk="1" hangingPunct="1">
              <a:buFont typeface="Wingdings" panose="05000000000000000000" pitchFamily="2" charset="2"/>
              <a:buChar char="§"/>
            </a:pPr>
            <a:r>
              <a:rPr lang="en-US" sz="2800" b="1" smtClean="0">
                <a:solidFill>
                  <a:schemeClr val="tx1"/>
                </a:solidFill>
              </a:rPr>
              <a:t>The people that we </a:t>
            </a:r>
            <a:r>
              <a:rPr lang="en-US" sz="2800" b="1" dirty="0" smtClean="0">
                <a:solidFill>
                  <a:schemeClr val="tx1"/>
                </a:solidFill>
              </a:rPr>
              <a:t>work with represent an amazing array of diversity and cultural richness </a:t>
            </a:r>
          </a:p>
          <a:p>
            <a:pPr>
              <a:buFont typeface="Wingdings" panose="05000000000000000000" pitchFamily="2" charset="2"/>
              <a:buChar char="§"/>
            </a:pPr>
            <a:endParaRPr lang="en-US" dirty="0" smtClean="0">
              <a:solidFill>
                <a:schemeClr val="tx1"/>
              </a:solidFill>
            </a:endParaRPr>
          </a:p>
        </p:txBody>
      </p:sp>
      <p:pic>
        <p:nvPicPr>
          <p:cNvPr id="10244" name="Picture 4" descr="bd19628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1601" y="6928"/>
            <a:ext cx="1559377" cy="2725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Text Box 5"/>
          <p:cNvSpPr txBox="1">
            <a:spLocks noChangeArrowheads="1"/>
          </p:cNvSpPr>
          <p:nvPr/>
        </p:nvSpPr>
        <p:spPr bwMode="auto">
          <a:xfrm>
            <a:off x="2362200" y="6400801"/>
            <a:ext cx="396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spcBef>
                <a:spcPct val="50000"/>
              </a:spcBef>
            </a:pPr>
            <a:r>
              <a:rPr lang="en-US" sz="1200"/>
              <a:t>Decker, Decker &amp; Brown, 2007</a:t>
            </a:r>
          </a:p>
        </p:txBody>
      </p:sp>
    </p:spTree>
    <p:extLst>
      <p:ext uri="{BB962C8B-B14F-4D97-AF65-F5344CB8AC3E}">
        <p14:creationId xmlns:p14="http://schemas.microsoft.com/office/powerpoint/2010/main" val="2387777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7255</TotalTime>
  <Words>2520</Words>
  <Application>Microsoft Office PowerPoint</Application>
  <PresentationFormat>Widescreen</PresentationFormat>
  <Paragraphs>301</Paragraphs>
  <Slides>29</Slides>
  <Notes>27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ＭＳ Ｐゴシック</vt:lpstr>
      <vt:lpstr>Aharoni</vt:lpstr>
      <vt:lpstr>Arial</vt:lpstr>
      <vt:lpstr>Calibri</vt:lpstr>
      <vt:lpstr>Calibri Light</vt:lpstr>
      <vt:lpstr>Garamond</vt:lpstr>
      <vt:lpstr>Times New Roman</vt:lpstr>
      <vt:lpstr>Wingdings</vt:lpstr>
      <vt:lpstr>Wingdings 2</vt:lpstr>
      <vt:lpstr>Retrospect</vt:lpstr>
      <vt:lpstr>Conflict in the Workplace Management in a Culturally Diverse Environment</vt:lpstr>
      <vt:lpstr>PowerPoint Presentation</vt:lpstr>
      <vt:lpstr>CONFLICT</vt:lpstr>
      <vt:lpstr>Answer two questions…..</vt:lpstr>
      <vt:lpstr>PowerPoint Presentation</vt:lpstr>
      <vt:lpstr>PowerPoint Presentation</vt:lpstr>
      <vt:lpstr>Common Contributors to Conflict at Work</vt:lpstr>
      <vt:lpstr>Culture &amp; Conflict…………</vt:lpstr>
      <vt:lpstr>Demographics</vt:lpstr>
      <vt:lpstr>Diversity &amp; Cultural Differences</vt:lpstr>
      <vt:lpstr>The (negative) impact of personal culture on communication</vt:lpstr>
      <vt:lpstr>Organizational Culture………….</vt:lpstr>
      <vt:lpstr>Determining Conflict Style</vt:lpstr>
      <vt:lpstr>What is Your Conflict Style?</vt:lpstr>
      <vt:lpstr>PowerPoint Presentation</vt:lpstr>
      <vt:lpstr>Try on Another Style For Size</vt:lpstr>
      <vt:lpstr>How Does Nonverbal Communication Impact Interactions?</vt:lpstr>
      <vt:lpstr>Effective Communication……</vt:lpstr>
      <vt:lpstr>Conflict Resolution Triangle</vt:lpstr>
      <vt:lpstr>The “I” Statements………….</vt:lpstr>
      <vt:lpstr>Three Steps to Resolve Conflict</vt:lpstr>
      <vt:lpstr>Three Steps to Resolve Conflict</vt:lpstr>
      <vt:lpstr>Three Steps to Resolve Conflict</vt:lpstr>
      <vt:lpstr>Fair Fighting Ground Rules</vt:lpstr>
      <vt:lpstr>Fair Fighting Ground Rules</vt:lpstr>
      <vt:lpstr>Signs That Conflict at Work Is Subsiding</vt:lpstr>
      <vt:lpstr>Keeping The Peace</vt:lpstr>
      <vt:lpstr>In the End…………………</vt:lpstr>
      <vt:lpstr>Thank You For Participating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cheives</dc:creator>
  <cp:lastModifiedBy>barbara cheives</cp:lastModifiedBy>
  <cp:revision>58</cp:revision>
  <cp:lastPrinted>2014-08-25T02:35:28Z</cp:lastPrinted>
  <dcterms:created xsi:type="dcterms:W3CDTF">2014-07-05T15:48:06Z</dcterms:created>
  <dcterms:modified xsi:type="dcterms:W3CDTF">2015-05-20T03:24:43Z</dcterms:modified>
</cp:coreProperties>
</file>